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99CCFF"/>
    <a:srgbClr val="CCEC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141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222BEE0-F368-4A04-B045-C8F22A49B5E9}" type="datetimeFigureOut">
              <a:rPr kumimoji="1" lang="ja-JP" altLang="en-US" smtClean="0"/>
              <a:t>2023/8/9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B45B35-BD5D-4AA1-9FA4-AA24F1CA7693}" type="slidenum">
              <a:rPr kumimoji="1" lang="ja-JP" altLang="en-US" smtClean="0"/>
              <a:t>‹#›</a:t>
            </a:fld>
            <a:endParaRPr kumimoji="1" lang="ja-JP" altLang="en-US"/>
          </a:p>
        </p:txBody>
      </p:sp>
    </p:spTree>
    <p:extLst>
      <p:ext uri="{BB962C8B-B14F-4D97-AF65-F5344CB8AC3E}">
        <p14:creationId xmlns:p14="http://schemas.microsoft.com/office/powerpoint/2010/main" val="1080082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22BEE0-F368-4A04-B045-C8F22A49B5E9}" type="datetimeFigureOut">
              <a:rPr kumimoji="1" lang="ja-JP" altLang="en-US" smtClean="0"/>
              <a:t>2023/8/9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B45B35-BD5D-4AA1-9FA4-AA24F1CA7693}" type="slidenum">
              <a:rPr kumimoji="1" lang="ja-JP" altLang="en-US" smtClean="0"/>
              <a:t>‹#›</a:t>
            </a:fld>
            <a:endParaRPr kumimoji="1" lang="ja-JP" altLang="en-US"/>
          </a:p>
        </p:txBody>
      </p:sp>
    </p:spTree>
    <p:extLst>
      <p:ext uri="{BB962C8B-B14F-4D97-AF65-F5344CB8AC3E}">
        <p14:creationId xmlns:p14="http://schemas.microsoft.com/office/powerpoint/2010/main" val="4108142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22BEE0-F368-4A04-B045-C8F22A49B5E9}" type="datetimeFigureOut">
              <a:rPr kumimoji="1" lang="ja-JP" altLang="en-US" smtClean="0"/>
              <a:t>2023/8/9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B45B35-BD5D-4AA1-9FA4-AA24F1CA7693}" type="slidenum">
              <a:rPr kumimoji="1" lang="ja-JP" altLang="en-US" smtClean="0"/>
              <a:t>‹#›</a:t>
            </a:fld>
            <a:endParaRPr kumimoji="1" lang="ja-JP" altLang="en-US"/>
          </a:p>
        </p:txBody>
      </p:sp>
    </p:spTree>
    <p:extLst>
      <p:ext uri="{BB962C8B-B14F-4D97-AF65-F5344CB8AC3E}">
        <p14:creationId xmlns:p14="http://schemas.microsoft.com/office/powerpoint/2010/main" val="1268435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22BEE0-F368-4A04-B045-C8F22A49B5E9}" type="datetimeFigureOut">
              <a:rPr kumimoji="1" lang="ja-JP" altLang="en-US" smtClean="0"/>
              <a:t>2023/8/9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B45B35-BD5D-4AA1-9FA4-AA24F1CA7693}" type="slidenum">
              <a:rPr kumimoji="1" lang="ja-JP" altLang="en-US" smtClean="0"/>
              <a:t>‹#›</a:t>
            </a:fld>
            <a:endParaRPr kumimoji="1" lang="ja-JP" altLang="en-US"/>
          </a:p>
        </p:txBody>
      </p:sp>
    </p:spTree>
    <p:extLst>
      <p:ext uri="{BB962C8B-B14F-4D97-AF65-F5344CB8AC3E}">
        <p14:creationId xmlns:p14="http://schemas.microsoft.com/office/powerpoint/2010/main" val="39084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222BEE0-F368-4A04-B045-C8F22A49B5E9}" type="datetimeFigureOut">
              <a:rPr kumimoji="1" lang="ja-JP" altLang="en-US" smtClean="0"/>
              <a:t>2023/8/9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B45B35-BD5D-4AA1-9FA4-AA24F1CA7693}" type="slidenum">
              <a:rPr kumimoji="1" lang="ja-JP" altLang="en-US" smtClean="0"/>
              <a:t>‹#›</a:t>
            </a:fld>
            <a:endParaRPr kumimoji="1" lang="ja-JP" altLang="en-US"/>
          </a:p>
        </p:txBody>
      </p:sp>
    </p:spTree>
    <p:extLst>
      <p:ext uri="{BB962C8B-B14F-4D97-AF65-F5344CB8AC3E}">
        <p14:creationId xmlns:p14="http://schemas.microsoft.com/office/powerpoint/2010/main" val="104585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222BEE0-F368-4A04-B045-C8F22A49B5E9}" type="datetimeFigureOut">
              <a:rPr kumimoji="1" lang="ja-JP" altLang="en-US" smtClean="0"/>
              <a:t>2023/8/9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B45B35-BD5D-4AA1-9FA4-AA24F1CA7693}" type="slidenum">
              <a:rPr kumimoji="1" lang="ja-JP" altLang="en-US" smtClean="0"/>
              <a:t>‹#›</a:t>
            </a:fld>
            <a:endParaRPr kumimoji="1" lang="ja-JP" altLang="en-US"/>
          </a:p>
        </p:txBody>
      </p:sp>
    </p:spTree>
    <p:extLst>
      <p:ext uri="{BB962C8B-B14F-4D97-AF65-F5344CB8AC3E}">
        <p14:creationId xmlns:p14="http://schemas.microsoft.com/office/powerpoint/2010/main" val="137910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222BEE0-F368-4A04-B045-C8F22A49B5E9}" type="datetimeFigureOut">
              <a:rPr kumimoji="1" lang="ja-JP" altLang="en-US" smtClean="0"/>
              <a:t>2023/8/9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8B45B35-BD5D-4AA1-9FA4-AA24F1CA7693}" type="slidenum">
              <a:rPr kumimoji="1" lang="ja-JP" altLang="en-US" smtClean="0"/>
              <a:t>‹#›</a:t>
            </a:fld>
            <a:endParaRPr kumimoji="1" lang="ja-JP" altLang="en-US"/>
          </a:p>
        </p:txBody>
      </p:sp>
    </p:spTree>
    <p:extLst>
      <p:ext uri="{BB962C8B-B14F-4D97-AF65-F5344CB8AC3E}">
        <p14:creationId xmlns:p14="http://schemas.microsoft.com/office/powerpoint/2010/main" val="1230752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222BEE0-F368-4A04-B045-C8F22A49B5E9}" type="datetimeFigureOut">
              <a:rPr kumimoji="1" lang="ja-JP" altLang="en-US" smtClean="0"/>
              <a:t>2023/8/9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8B45B35-BD5D-4AA1-9FA4-AA24F1CA7693}" type="slidenum">
              <a:rPr kumimoji="1" lang="ja-JP" altLang="en-US" smtClean="0"/>
              <a:t>‹#›</a:t>
            </a:fld>
            <a:endParaRPr kumimoji="1" lang="ja-JP" altLang="en-US"/>
          </a:p>
        </p:txBody>
      </p:sp>
    </p:spTree>
    <p:extLst>
      <p:ext uri="{BB962C8B-B14F-4D97-AF65-F5344CB8AC3E}">
        <p14:creationId xmlns:p14="http://schemas.microsoft.com/office/powerpoint/2010/main" val="245224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22BEE0-F368-4A04-B045-C8F22A49B5E9}" type="datetimeFigureOut">
              <a:rPr kumimoji="1" lang="ja-JP" altLang="en-US" smtClean="0"/>
              <a:t>2023/8/9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8B45B35-BD5D-4AA1-9FA4-AA24F1CA7693}" type="slidenum">
              <a:rPr kumimoji="1" lang="ja-JP" altLang="en-US" smtClean="0"/>
              <a:t>‹#›</a:t>
            </a:fld>
            <a:endParaRPr kumimoji="1" lang="ja-JP" altLang="en-US"/>
          </a:p>
        </p:txBody>
      </p:sp>
    </p:spTree>
    <p:extLst>
      <p:ext uri="{BB962C8B-B14F-4D97-AF65-F5344CB8AC3E}">
        <p14:creationId xmlns:p14="http://schemas.microsoft.com/office/powerpoint/2010/main" val="52627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222BEE0-F368-4A04-B045-C8F22A49B5E9}" type="datetimeFigureOut">
              <a:rPr kumimoji="1" lang="ja-JP" altLang="en-US" smtClean="0"/>
              <a:t>2023/8/9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B45B35-BD5D-4AA1-9FA4-AA24F1CA7693}" type="slidenum">
              <a:rPr kumimoji="1" lang="ja-JP" altLang="en-US" smtClean="0"/>
              <a:t>‹#›</a:t>
            </a:fld>
            <a:endParaRPr kumimoji="1" lang="ja-JP" altLang="en-US"/>
          </a:p>
        </p:txBody>
      </p:sp>
    </p:spTree>
    <p:extLst>
      <p:ext uri="{BB962C8B-B14F-4D97-AF65-F5344CB8AC3E}">
        <p14:creationId xmlns:p14="http://schemas.microsoft.com/office/powerpoint/2010/main" val="16861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222BEE0-F368-4A04-B045-C8F22A49B5E9}" type="datetimeFigureOut">
              <a:rPr kumimoji="1" lang="ja-JP" altLang="en-US" smtClean="0"/>
              <a:t>2023/8/9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B45B35-BD5D-4AA1-9FA4-AA24F1CA7693}" type="slidenum">
              <a:rPr kumimoji="1" lang="ja-JP" altLang="en-US" smtClean="0"/>
              <a:t>‹#›</a:t>
            </a:fld>
            <a:endParaRPr kumimoji="1" lang="ja-JP" altLang="en-US"/>
          </a:p>
        </p:txBody>
      </p:sp>
    </p:spTree>
    <p:extLst>
      <p:ext uri="{BB962C8B-B14F-4D97-AF65-F5344CB8AC3E}">
        <p14:creationId xmlns:p14="http://schemas.microsoft.com/office/powerpoint/2010/main" val="181519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222BEE0-F368-4A04-B045-C8F22A49B5E9}" type="datetimeFigureOut">
              <a:rPr kumimoji="1" lang="ja-JP" altLang="en-US" smtClean="0"/>
              <a:t>2023/8/9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8B45B35-BD5D-4AA1-9FA4-AA24F1CA7693}" type="slidenum">
              <a:rPr kumimoji="1" lang="ja-JP" altLang="en-US" smtClean="0"/>
              <a:t>‹#›</a:t>
            </a:fld>
            <a:endParaRPr kumimoji="1" lang="ja-JP" altLang="en-US"/>
          </a:p>
        </p:txBody>
      </p:sp>
    </p:spTree>
    <p:extLst>
      <p:ext uri="{BB962C8B-B14F-4D97-AF65-F5344CB8AC3E}">
        <p14:creationId xmlns:p14="http://schemas.microsoft.com/office/powerpoint/2010/main" val="8925298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B74B47-1491-91EA-D5C6-8AA7732277C0}"/>
              </a:ext>
            </a:extLst>
          </p:cNvPr>
          <p:cNvSpPr>
            <a:spLocks noGrp="1"/>
          </p:cNvSpPr>
          <p:nvPr>
            <p:ph type="ctrTitle"/>
          </p:nvPr>
        </p:nvSpPr>
        <p:spPr>
          <a:xfrm>
            <a:off x="646371" y="600168"/>
            <a:ext cx="5506536" cy="690209"/>
          </a:xfrm>
          <a:ln>
            <a:noFill/>
          </a:ln>
        </p:spPr>
        <p:txBody>
          <a:bodyPr>
            <a:normAutofit/>
          </a:bodyPr>
          <a:lstStyle/>
          <a:p>
            <a:pPr algn="r"/>
            <a:r>
              <a:rPr kumimoji="1" lang="ja-JP" altLang="en-US" sz="3600" b="1" dirty="0">
                <a:solidFill>
                  <a:srgbClr val="0070C0"/>
                </a:solidFill>
                <a:latin typeface="HG丸ｺﾞｼｯｸM-PRO" panose="020F0600000000000000" pitchFamily="50" charset="-128"/>
                <a:ea typeface="HG丸ｺﾞｼｯｸM-PRO" panose="020F0600000000000000" pitchFamily="50" charset="-128"/>
              </a:rPr>
              <a:t>プラチナパートナーズ</a:t>
            </a:r>
          </a:p>
        </p:txBody>
      </p:sp>
      <p:sp>
        <p:nvSpPr>
          <p:cNvPr id="4" name="Rectangle 44">
            <a:extLst>
              <a:ext uri="{FF2B5EF4-FFF2-40B4-BE49-F238E27FC236}">
                <a16:creationId xmlns:a16="http://schemas.microsoft.com/office/drawing/2014/main" id="{50ABBF17-248E-EAF8-9900-D18995B4885E}"/>
              </a:ext>
            </a:extLst>
          </p:cNvPr>
          <p:cNvSpPr>
            <a:spLocks noChangeArrowheads="1"/>
          </p:cNvSpPr>
          <p:nvPr/>
        </p:nvSpPr>
        <p:spPr bwMode="auto">
          <a:xfrm>
            <a:off x="443398" y="1655208"/>
            <a:ext cx="3048000" cy="800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l"/>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発行元：有限会社　村建地所　　発行責任者：村上則夫</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989-1201</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　柴田郡大河原町大谷字町向</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135</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2</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TEL</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0224</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53</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1130</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FAX</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0224</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52</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3824</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ホームページ　</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https://www.muraken.com</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メール　</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info@muraken.com</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nvGrpSpPr>
          <p:cNvPr id="16" name="グループ化 15">
            <a:extLst>
              <a:ext uri="{FF2B5EF4-FFF2-40B4-BE49-F238E27FC236}">
                <a16:creationId xmlns:a16="http://schemas.microsoft.com/office/drawing/2014/main" id="{90D1CF39-1E67-ADD6-3AA9-3AB181CD09EC}"/>
              </a:ext>
            </a:extLst>
          </p:cNvPr>
          <p:cNvGrpSpPr/>
          <p:nvPr/>
        </p:nvGrpSpPr>
        <p:grpSpPr>
          <a:xfrm>
            <a:off x="3429000" y="1642056"/>
            <a:ext cx="657225" cy="908501"/>
            <a:chOff x="3429000" y="1642056"/>
            <a:chExt cx="657225" cy="908501"/>
          </a:xfrm>
        </p:grpSpPr>
        <p:pic>
          <p:nvPicPr>
            <p:cNvPr id="5" name="図 4">
              <a:extLst>
                <a:ext uri="{FF2B5EF4-FFF2-40B4-BE49-F238E27FC236}">
                  <a16:creationId xmlns:a16="http://schemas.microsoft.com/office/drawing/2014/main" id="{61BA6722-6F11-8CE6-EA84-BD2D76D0A2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9000" y="1642056"/>
              <a:ext cx="657225" cy="657225"/>
            </a:xfrm>
            <a:prstGeom prst="rect">
              <a:avLst/>
            </a:prstGeom>
          </p:spPr>
        </p:pic>
        <p:sp>
          <p:nvSpPr>
            <p:cNvPr id="6" name="テキスト ボックス 13">
              <a:extLst>
                <a:ext uri="{FF2B5EF4-FFF2-40B4-BE49-F238E27FC236}">
                  <a16:creationId xmlns:a16="http://schemas.microsoft.com/office/drawing/2014/main" id="{203E366D-5CC3-AB0A-EA86-7C437E71A66D}"/>
                </a:ext>
              </a:extLst>
            </p:cNvPr>
            <p:cNvSpPr txBox="1"/>
            <p:nvPr/>
          </p:nvSpPr>
          <p:spPr>
            <a:xfrm>
              <a:off x="3433762" y="2360057"/>
              <a:ext cx="647700" cy="190500"/>
            </a:xfrm>
            <a:prstGeom prst="rect">
              <a:avLst/>
            </a:prstGeom>
            <a:solidFill>
              <a:schemeClr val="lt1"/>
            </a:solidFill>
            <a:ln w="6350">
              <a:noFill/>
            </a:ln>
          </p:spPr>
          <p:txBody>
            <a:bodyPr rot="0" spcFirstLastPara="0" vert="horz" wrap="square" lIns="0" tIns="0" rIns="0" bIns="0" numCol="1" spcCol="0" rtlCol="0" fromWordArt="0" anchor="t" anchorCtr="0" forceAA="0" compatLnSpc="1">
              <a:prstTxWarp prst="textNoShape">
                <a:avLst/>
              </a:prstTxWarp>
              <a:noAutofit/>
            </a:bodyPr>
            <a:lstStyle/>
            <a:p>
              <a:pPr algn="just"/>
              <a:r>
                <a:rPr lang="ja-JP" sz="800" kern="100" dirty="0">
                  <a:effectLst/>
                  <a:latin typeface="Century" panose="02040604050505020304" pitchFamily="18" charset="0"/>
                  <a:ea typeface="HG丸ｺﾞｼｯｸM-PRO" panose="020F0600000000000000" pitchFamily="50" charset="-128"/>
                  <a:cs typeface="Times New Roman" panose="02020603050405020304" pitchFamily="18" charset="0"/>
                </a:rPr>
                <a:t>村建地所ＨＰ</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pic>
        <p:nvPicPr>
          <p:cNvPr id="7" name="図 6" descr="QR コード&#10;&#10;自動的に生成された説明">
            <a:extLst>
              <a:ext uri="{FF2B5EF4-FFF2-40B4-BE49-F238E27FC236}">
                <a16:creationId xmlns:a16="http://schemas.microsoft.com/office/drawing/2014/main" id="{74EA5B06-C17D-1549-F4EC-89F6EBE505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92113" y="1642056"/>
            <a:ext cx="594206" cy="612000"/>
          </a:xfrm>
          <a:prstGeom prst="rect">
            <a:avLst/>
          </a:prstGeom>
        </p:spPr>
      </p:pic>
      <p:sp>
        <p:nvSpPr>
          <p:cNvPr id="8" name="テキスト ボックス 43">
            <a:extLst>
              <a:ext uri="{FF2B5EF4-FFF2-40B4-BE49-F238E27FC236}">
                <a16:creationId xmlns:a16="http://schemas.microsoft.com/office/drawing/2014/main" id="{B6F2799D-1C3D-05DD-3588-8B62C18D3BF8}"/>
              </a:ext>
            </a:extLst>
          </p:cNvPr>
          <p:cNvSpPr txBox="1"/>
          <p:nvPr/>
        </p:nvSpPr>
        <p:spPr>
          <a:xfrm>
            <a:off x="4224633" y="2355295"/>
            <a:ext cx="933450" cy="200025"/>
          </a:xfrm>
          <a:prstGeom prst="rect">
            <a:avLst/>
          </a:prstGeom>
          <a:solidFill>
            <a:sysClr val="window" lastClr="FFFFFF"/>
          </a:solidFill>
          <a:ln w="6350">
            <a:noFill/>
          </a:ln>
        </p:spPr>
        <p:txBody>
          <a:bodyPr rot="0" spcFirstLastPara="0" vert="horz" wrap="square" lIns="0" tIns="0" rIns="0" bIns="0" numCol="1" spcCol="0" rtlCol="0" fromWordArt="0" anchor="t" anchorCtr="0" forceAA="0" compatLnSpc="1">
            <a:prstTxWarp prst="textNoShape">
              <a:avLst/>
            </a:prstTxWarp>
            <a:noAutofit/>
          </a:bodyPr>
          <a:lstStyle/>
          <a:p>
            <a:pPr algn="just"/>
            <a:r>
              <a:rPr lang="ja-JP" sz="800" kern="100">
                <a:effectLst/>
                <a:latin typeface="Century" panose="02040604050505020304" pitchFamily="18" charset="0"/>
                <a:ea typeface="HG丸ｺﾞｼｯｸM-PRO" panose="020F0600000000000000" pitchFamily="50" charset="-128"/>
                <a:cs typeface="Times New Roman" panose="02020603050405020304" pitchFamily="18" charset="0"/>
              </a:rPr>
              <a:t>村建地所公式</a:t>
            </a:r>
            <a:r>
              <a:rPr lang="en-US" sz="800" kern="100">
                <a:effectLst/>
                <a:latin typeface="Century" panose="02040604050505020304" pitchFamily="18" charset="0"/>
                <a:ea typeface="HG丸ｺﾞｼｯｸM-PRO" panose="020F0600000000000000" pitchFamily="50" charset="-128"/>
                <a:cs typeface="Times New Roman" panose="02020603050405020304" pitchFamily="18" charset="0"/>
              </a:rPr>
              <a:t>LINE</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9" name="テキスト ボックス 11">
            <a:extLst>
              <a:ext uri="{FF2B5EF4-FFF2-40B4-BE49-F238E27FC236}">
                <a16:creationId xmlns:a16="http://schemas.microsoft.com/office/drawing/2014/main" id="{E183387B-8BA6-4E56-A3C4-21582712D874}"/>
              </a:ext>
            </a:extLst>
          </p:cNvPr>
          <p:cNvSpPr txBox="1"/>
          <p:nvPr/>
        </p:nvSpPr>
        <p:spPr>
          <a:xfrm>
            <a:off x="5102627" y="1664668"/>
            <a:ext cx="1311975" cy="612000"/>
          </a:xfrm>
          <a:prstGeom prst="roundRect">
            <a:avLst>
              <a:gd name="adj" fmla="val 4239"/>
            </a:avLst>
          </a:prstGeom>
          <a:solidFill>
            <a:srgbClr val="FFFF00"/>
          </a:solidFill>
          <a:ln w="6350">
            <a:solidFill>
              <a:srgbClr val="FFFF00"/>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ja-JP" sz="1000" b="1" kern="100" dirty="0">
                <a:ln w="9525" cap="rnd" cmpd="sng" algn="ctr">
                  <a:solidFill>
                    <a:srgbClr val="00B0F0"/>
                  </a:solidFill>
                  <a:prstDash val="solid"/>
                  <a:bevel/>
                </a:ln>
                <a:solidFill>
                  <a:srgbClr val="FFFFFF"/>
                </a:solidFill>
                <a:effectLst/>
                <a:latin typeface="Century" panose="02040604050505020304" pitchFamily="18" charset="0"/>
                <a:ea typeface="HG丸ｺﾞｼｯｸM-PRO" panose="020F0600000000000000" pitchFamily="50" charset="-128"/>
                <a:cs typeface="Times New Roman" panose="02020603050405020304" pitchFamily="18" charset="0"/>
              </a:rPr>
              <a:t>入居率</a:t>
            </a:r>
            <a:r>
              <a:rPr lang="ja-JP" sz="1000" kern="100" dirty="0">
                <a:solidFill>
                  <a:srgbClr val="00B0F0"/>
                </a:solidFill>
                <a:effectLst/>
                <a:latin typeface="Century" panose="02040604050505020304" pitchFamily="18" charset="0"/>
                <a:ea typeface="HG丸ｺﾞｼｯｸM-PRO" panose="020F0600000000000000" pitchFamily="50" charset="-128"/>
                <a:cs typeface="Times New Roman" panose="02020603050405020304" pitchFamily="18" charset="0"/>
              </a:rPr>
              <a:t>　</a:t>
            </a:r>
            <a:r>
              <a:rPr lang="en-US" altLang="ja-JP" sz="1100" b="1" kern="100" dirty="0">
                <a:solidFill>
                  <a:srgbClr val="00B0F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90</a:t>
            </a:r>
            <a:r>
              <a:rPr lang="en-US" sz="1100" b="1" kern="100" dirty="0">
                <a:solidFill>
                  <a:srgbClr val="00B0F0"/>
                </a:solidFill>
                <a:effectLst/>
                <a:latin typeface="HG丸ｺﾞｼｯｸM-PRO" panose="020F0600000000000000" pitchFamily="50" charset="-128"/>
                <a:ea typeface="ＭＳ 明朝" panose="02020609040205080304" pitchFamily="17" charset="-128"/>
                <a:cs typeface="Times New Roman" panose="02020603050405020304" pitchFamily="18" charset="0"/>
              </a:rPr>
              <a:t>.</a:t>
            </a:r>
            <a:r>
              <a:rPr lang="en-US" altLang="ja-JP" sz="1100" b="1" kern="100" dirty="0">
                <a:solidFill>
                  <a:srgbClr val="00B0F0"/>
                </a:solidFill>
                <a:effectLst/>
                <a:latin typeface="HG丸ｺﾞｼｯｸM-PRO" panose="020F0600000000000000" pitchFamily="50" charset="-128"/>
                <a:ea typeface="ＭＳ 明朝" panose="02020609040205080304" pitchFamily="17" charset="-128"/>
                <a:cs typeface="Times New Roman" panose="02020603050405020304" pitchFamily="18" charset="0"/>
              </a:rPr>
              <a:t>80</a:t>
            </a:r>
            <a:r>
              <a:rPr lang="en-US" sz="1100" b="1" kern="100" dirty="0">
                <a:solidFill>
                  <a:srgbClr val="00B0F0"/>
                </a:solidFill>
                <a:effectLst/>
                <a:latin typeface="HG丸ｺﾞｼｯｸM-PRO" panose="020F0600000000000000" pitchFamily="50" charset="-128"/>
                <a:ea typeface="ＭＳ 明朝" panose="02020609040205080304" pitchFamily="17" charset="-128"/>
                <a:cs typeface="Times New Roman" panose="02020603050405020304" pitchFamily="18" charset="0"/>
              </a:rPr>
              <a:t>%</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sz="1000" b="1" kern="100" dirty="0">
                <a:ln w="9525" cap="rnd" cmpd="sng" algn="ctr">
                  <a:solidFill>
                    <a:srgbClr val="00B0F0"/>
                  </a:solidFill>
                  <a:prstDash val="solid"/>
                  <a:bevel/>
                </a:ln>
                <a:solidFill>
                  <a:srgbClr val="FFFFFF"/>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滞納率</a:t>
            </a:r>
            <a:r>
              <a:rPr lang="ja-JP" sz="1000" kern="100" dirty="0">
                <a:solidFill>
                  <a:srgbClr val="00B0F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sz="1000" b="1" kern="100" dirty="0">
                <a:solidFill>
                  <a:srgbClr val="00B0F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0</a:t>
            </a:r>
            <a:r>
              <a:rPr lang="ja-JP" sz="1000" b="1" kern="100" dirty="0">
                <a:solidFill>
                  <a:srgbClr val="00B0F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r>
              <a:rPr lang="ja-JP" sz="7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sz="7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2023</a:t>
            </a:r>
            <a:r>
              <a:rPr lang="ja-JP" sz="7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sz="7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7</a:t>
            </a:r>
            <a:r>
              <a:rPr lang="ja-JP" sz="7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月末日現在】</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pic>
        <p:nvPicPr>
          <p:cNvPr id="10" name="図 9">
            <a:extLst>
              <a:ext uri="{FF2B5EF4-FFF2-40B4-BE49-F238E27FC236}">
                <a16:creationId xmlns:a16="http://schemas.microsoft.com/office/drawing/2014/main" id="{C6CC90AC-4669-8AFF-C32C-01D65FA8DA84}"/>
              </a:ext>
            </a:extLst>
          </p:cNvPr>
          <p:cNvPicPr>
            <a:picLocks noChangeAspect="1"/>
          </p:cNvPicPr>
          <p:nvPr/>
        </p:nvPicPr>
        <p:blipFill>
          <a:blip r:embed="rId4" cstate="print"/>
          <a:stretch>
            <a:fillRect/>
          </a:stretch>
        </p:blipFill>
        <p:spPr>
          <a:xfrm>
            <a:off x="857250" y="750377"/>
            <a:ext cx="539470" cy="540000"/>
          </a:xfrm>
          <a:prstGeom prst="rect">
            <a:avLst/>
          </a:prstGeom>
        </p:spPr>
      </p:pic>
      <p:sp>
        <p:nvSpPr>
          <p:cNvPr id="11" name="正方形/長方形 10">
            <a:extLst>
              <a:ext uri="{FF2B5EF4-FFF2-40B4-BE49-F238E27FC236}">
                <a16:creationId xmlns:a16="http://schemas.microsoft.com/office/drawing/2014/main" id="{155FAD88-EA6C-372E-8DF9-5F04E36F5D63}"/>
              </a:ext>
            </a:extLst>
          </p:cNvPr>
          <p:cNvSpPr/>
          <p:nvPr/>
        </p:nvSpPr>
        <p:spPr>
          <a:xfrm>
            <a:off x="299434" y="316826"/>
            <a:ext cx="6259132" cy="2391657"/>
          </a:xfrm>
          <a:prstGeom prst="rect">
            <a:avLst/>
          </a:prstGeom>
          <a:noFill/>
          <a:ln w="1905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C5A26F37-C9A5-D7D7-DE0B-683090A33042}"/>
              </a:ext>
            </a:extLst>
          </p:cNvPr>
          <p:cNvSpPr txBox="1"/>
          <p:nvPr/>
        </p:nvSpPr>
        <p:spPr>
          <a:xfrm>
            <a:off x="5892687" y="82855"/>
            <a:ext cx="864000" cy="504000"/>
          </a:xfrm>
          <a:prstGeom prst="rect">
            <a:avLst/>
          </a:prstGeom>
          <a:solidFill>
            <a:schemeClr val="bg1"/>
          </a:solidFill>
        </p:spPr>
        <p:txBody>
          <a:bodyPr wrap="square" rtlCol="0" anchor="b" anchorCtr="0">
            <a:noAutofit/>
          </a:bodyPr>
          <a:lstStyle/>
          <a:p>
            <a:r>
              <a:rPr kumimoji="1" lang="en-US" altLang="ja-JP" b="1" dirty="0">
                <a:latin typeface="Segoe UI" panose="020B0502040204020203" pitchFamily="34" charset="0"/>
                <a:cs typeface="Segoe UI" panose="020B0502040204020203" pitchFamily="34" charset="0"/>
              </a:rPr>
              <a:t>No.31</a:t>
            </a:r>
            <a:endParaRPr kumimoji="1" lang="ja-JP" altLang="en-US" b="1" dirty="0">
              <a:latin typeface="Segoe UI" panose="020B0502040204020203" pitchFamily="34" charset="0"/>
              <a:cs typeface="Segoe UI" panose="020B0502040204020203" pitchFamily="34" charset="0"/>
            </a:endParaRPr>
          </a:p>
        </p:txBody>
      </p:sp>
      <p:sp>
        <p:nvSpPr>
          <p:cNvPr id="15" name="テキスト ボックス 14">
            <a:extLst>
              <a:ext uri="{FF2B5EF4-FFF2-40B4-BE49-F238E27FC236}">
                <a16:creationId xmlns:a16="http://schemas.microsoft.com/office/drawing/2014/main" id="{A6B50014-D0F2-4DA5-34C6-5BF9F3F76983}"/>
              </a:ext>
            </a:extLst>
          </p:cNvPr>
          <p:cNvSpPr txBox="1"/>
          <p:nvPr/>
        </p:nvSpPr>
        <p:spPr>
          <a:xfrm>
            <a:off x="4707978" y="1272725"/>
            <a:ext cx="1850588" cy="369332"/>
          </a:xfrm>
          <a:prstGeom prst="rect">
            <a:avLst/>
          </a:prstGeom>
          <a:noFill/>
        </p:spPr>
        <p:txBody>
          <a:bodyPr wrap="square" rtlCol="0">
            <a:spAutoFit/>
          </a:bodyPr>
          <a:lstStyle/>
          <a:p>
            <a:r>
              <a:rPr kumimoji="1" lang="en-US" altLang="ja-JP" b="1" dirty="0">
                <a:latin typeface="Segoe UI" panose="020B0502040204020203" pitchFamily="34" charset="0"/>
                <a:cs typeface="Segoe UI" panose="020B0502040204020203" pitchFamily="34" charset="0"/>
              </a:rPr>
              <a:t>2023.08.10</a:t>
            </a:r>
            <a:r>
              <a:rPr kumimoji="1" lang="ja-JP" altLang="en-US" b="1" dirty="0">
                <a:latin typeface="Segoe UI" panose="020B0502040204020203" pitchFamily="34" charset="0"/>
                <a:cs typeface="Segoe UI" panose="020B0502040204020203" pitchFamily="34" charset="0"/>
              </a:rPr>
              <a:t>発行</a:t>
            </a:r>
            <a:endParaRPr kumimoji="1" lang="en-US" altLang="ja-JP" b="1" dirty="0">
              <a:latin typeface="Segoe UI" panose="020B0502040204020203" pitchFamily="34" charset="0"/>
              <a:cs typeface="Segoe UI" panose="020B0502040204020203" pitchFamily="34" charset="0"/>
            </a:endParaRPr>
          </a:p>
        </p:txBody>
      </p:sp>
      <p:sp>
        <p:nvSpPr>
          <p:cNvPr id="12" name="テキスト ボックス 24">
            <a:extLst>
              <a:ext uri="{FF2B5EF4-FFF2-40B4-BE49-F238E27FC236}">
                <a16:creationId xmlns:a16="http://schemas.microsoft.com/office/drawing/2014/main" id="{6BD42BE8-89A8-FAA3-5CF5-F70B15950F99}"/>
              </a:ext>
            </a:extLst>
          </p:cNvPr>
          <p:cNvSpPr txBox="1"/>
          <p:nvPr/>
        </p:nvSpPr>
        <p:spPr>
          <a:xfrm>
            <a:off x="297000" y="2885740"/>
            <a:ext cx="6264000" cy="432000"/>
          </a:xfrm>
          <a:prstGeom prst="roundRect">
            <a:avLst/>
          </a:prstGeom>
          <a:solidFill>
            <a:schemeClr val="lt1"/>
          </a:solidFill>
          <a:ln w="6350">
            <a:solidFill>
              <a:prstClr val="black"/>
            </a:solidFill>
          </a:ln>
        </p:spPr>
        <p:txBody>
          <a:bodyPr rot="0" spcFirstLastPara="0" vert="horz" wrap="square" lIns="0" tIns="0" rIns="0" bIns="0" numCol="1" spcCol="0" rtlCol="0" fromWordArt="0" anchor="ctr" anchorCtr="0" forceAA="0" compatLnSpc="1">
            <a:prstTxWarp prst="textNoShape">
              <a:avLst/>
            </a:prstTxWarp>
            <a:noAutofit/>
          </a:bodyPr>
          <a:lstStyle/>
          <a:p>
            <a:pPr algn="ctr"/>
            <a:r>
              <a:rPr lang="ja-JP" altLang="en-US" sz="2400" kern="100" dirty="0">
                <a:latin typeface="Century" panose="02040604050505020304" pitchFamily="18" charset="0"/>
                <a:ea typeface="ＭＳ ゴシック" panose="020B0609070205080204" pitchFamily="49" charset="-128"/>
                <a:cs typeface="Times New Roman" panose="02020603050405020304" pitchFamily="18" charset="0"/>
              </a:rPr>
              <a:t>「入居者の保持」は空室対策</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3" name="テキスト ボックス 22">
            <a:extLst>
              <a:ext uri="{FF2B5EF4-FFF2-40B4-BE49-F238E27FC236}">
                <a16:creationId xmlns:a16="http://schemas.microsoft.com/office/drawing/2014/main" id="{44B72B71-9100-3D44-2608-72E9C9C25334}"/>
              </a:ext>
            </a:extLst>
          </p:cNvPr>
          <p:cNvSpPr txBox="1"/>
          <p:nvPr/>
        </p:nvSpPr>
        <p:spPr>
          <a:xfrm>
            <a:off x="251625" y="3400023"/>
            <a:ext cx="2129167" cy="3393237"/>
          </a:xfrm>
          <a:prstGeom prst="rect">
            <a:avLst/>
          </a:prstGeom>
          <a:noFill/>
        </p:spPr>
        <p:txBody>
          <a:bodyPr wrap="square" tIns="0" bIns="0" numCol="1" spcCol="0" rtlCol="0">
            <a:spAutoFit/>
          </a:bodyPr>
          <a:lstStyle/>
          <a:p>
            <a:r>
              <a:rPr kumimoji="1" lang="ja-JP" altLang="en-US" sz="1050" dirty="0">
                <a:latin typeface="ＭＳ 明朝" panose="02020609040205080304" pitchFamily="17" charset="-128"/>
                <a:ea typeface="ＭＳ 明朝" panose="02020609040205080304" pitchFamily="17" charset="-128"/>
              </a:rPr>
              <a:t>　かつての賃貸市場は、敷金</a:t>
            </a:r>
            <a:r>
              <a:rPr kumimoji="1" lang="en-US" altLang="ja-JP" sz="1050" dirty="0">
                <a:latin typeface="ＭＳ 明朝" panose="02020609040205080304" pitchFamily="17" charset="-128"/>
                <a:ea typeface="ＭＳ 明朝" panose="02020609040205080304" pitchFamily="17" charset="-128"/>
              </a:rPr>
              <a:t>2</a:t>
            </a:r>
            <a:r>
              <a:rPr kumimoji="1" lang="ja-JP" altLang="en-US" sz="1050" dirty="0">
                <a:latin typeface="ＭＳ 明朝" panose="02020609040205080304" pitchFamily="17" charset="-128"/>
                <a:ea typeface="ＭＳ 明朝" panose="02020609040205080304" pitchFamily="17" charset="-128"/>
              </a:rPr>
              <a:t>ヶ月＋礼金</a:t>
            </a:r>
            <a:r>
              <a:rPr kumimoji="1" lang="en-US" altLang="ja-JP" sz="1050" dirty="0">
                <a:latin typeface="ＭＳ 明朝" panose="02020609040205080304" pitchFamily="17" charset="-128"/>
                <a:ea typeface="ＭＳ 明朝" panose="02020609040205080304" pitchFamily="17" charset="-128"/>
              </a:rPr>
              <a:t>1</a:t>
            </a:r>
            <a:r>
              <a:rPr kumimoji="1" lang="ja-JP" altLang="en-US" sz="1050" dirty="0">
                <a:latin typeface="ＭＳ 明朝" panose="02020609040205080304" pitchFamily="17" charset="-128"/>
                <a:ea typeface="ＭＳ 明朝" panose="02020609040205080304" pitchFamily="17" charset="-128"/>
              </a:rPr>
              <a:t>ヶ月といった募集が普通に行われていました。</a:t>
            </a:r>
            <a:endParaRPr kumimoji="1" lang="en-US" altLang="ja-JP" sz="1050" dirty="0">
              <a:latin typeface="ＭＳ 明朝" panose="02020609040205080304" pitchFamily="17" charset="-128"/>
              <a:ea typeface="ＭＳ 明朝" panose="02020609040205080304" pitchFamily="17" charset="-128"/>
            </a:endParaRPr>
          </a:p>
          <a:p>
            <a:r>
              <a:rPr kumimoji="1" lang="ja-JP" altLang="en-US" sz="1050" dirty="0">
                <a:latin typeface="ＭＳ 明朝" panose="02020609040205080304" pitchFamily="17" charset="-128"/>
                <a:ea typeface="ＭＳ 明朝" panose="02020609040205080304" pitchFamily="17" charset="-128"/>
              </a:rPr>
              <a:t>　さらに、原状回復に関する統一されたルールはなく、退去時には畳の表替えやクロスの張替などの代金を借主が負担して原状回復し、再び敷金</a:t>
            </a:r>
            <a:r>
              <a:rPr kumimoji="1" lang="en-US" altLang="ja-JP" sz="1050" dirty="0">
                <a:latin typeface="ＭＳ 明朝" panose="02020609040205080304" pitchFamily="17" charset="-128"/>
                <a:ea typeface="ＭＳ 明朝" panose="02020609040205080304" pitchFamily="17" charset="-128"/>
              </a:rPr>
              <a:t>2</a:t>
            </a:r>
            <a:r>
              <a:rPr kumimoji="1" lang="ja-JP" altLang="en-US" sz="1050" dirty="0">
                <a:latin typeface="ＭＳ 明朝" panose="02020609040205080304" pitchFamily="17" charset="-128"/>
                <a:ea typeface="ＭＳ 明朝" panose="02020609040205080304" pitchFamily="17" charset="-128"/>
              </a:rPr>
              <a:t>ヶ月＋礼金</a:t>
            </a:r>
            <a:r>
              <a:rPr kumimoji="1" lang="en-US" altLang="ja-JP" sz="1050" dirty="0">
                <a:latin typeface="ＭＳ 明朝" panose="02020609040205080304" pitchFamily="17" charset="-128"/>
                <a:ea typeface="ＭＳ 明朝" panose="02020609040205080304" pitchFamily="17" charset="-128"/>
              </a:rPr>
              <a:t>1</a:t>
            </a:r>
            <a:r>
              <a:rPr kumimoji="1" lang="ja-JP" altLang="en-US" sz="1050" dirty="0">
                <a:latin typeface="ＭＳ 明朝" panose="02020609040205080304" pitchFamily="17" charset="-128"/>
                <a:ea typeface="ＭＳ 明朝" panose="02020609040205080304" pitchFamily="17" charset="-128"/>
              </a:rPr>
              <a:t>ヶ月で募集をかけていました。</a:t>
            </a:r>
            <a:endParaRPr kumimoji="1" lang="en-US" altLang="ja-JP" sz="1050" dirty="0">
              <a:latin typeface="ＭＳ 明朝" panose="02020609040205080304" pitchFamily="17" charset="-128"/>
              <a:ea typeface="ＭＳ 明朝" panose="02020609040205080304" pitchFamily="17" charset="-128"/>
            </a:endParaRPr>
          </a:p>
          <a:p>
            <a:r>
              <a:rPr kumimoji="1" lang="ja-JP" altLang="en-US" sz="1050" dirty="0">
                <a:latin typeface="ＭＳ 明朝" panose="02020609040205080304" pitchFamily="17" charset="-128"/>
                <a:ea typeface="ＭＳ 明朝" panose="02020609040205080304" pitchFamily="17" charset="-128"/>
              </a:rPr>
              <a:t>　しかし現在では、賃貸物件が乱立し、供給過多の状態です。敷金・礼金ゼロは当たり前、さらに国交省が「原状回復ガイドライン」を作成し、賃貸オーナーの原状回復費用の負担割合が増大しました。そのガイドラインも、</a:t>
            </a:r>
            <a:r>
              <a:rPr kumimoji="1" lang="en-US" altLang="ja-JP" sz="1050" dirty="0">
                <a:latin typeface="ＭＳ 明朝" panose="02020609040205080304" pitchFamily="17" charset="-128"/>
                <a:ea typeface="ＭＳ 明朝" panose="02020609040205080304" pitchFamily="17" charset="-128"/>
              </a:rPr>
              <a:t>2020</a:t>
            </a:r>
            <a:r>
              <a:rPr kumimoji="1" lang="ja-JP" altLang="en-US" sz="1050" dirty="0">
                <a:latin typeface="ＭＳ 明朝" panose="02020609040205080304" pitchFamily="17" charset="-128"/>
                <a:ea typeface="ＭＳ 明朝" panose="02020609040205080304" pitchFamily="17" charset="-128"/>
              </a:rPr>
              <a:t>年の民法改正により法律へと変わり、今では「早々に解約されては損をする時代」となりました。</a:t>
            </a:r>
            <a:endParaRPr kumimoji="1" lang="en-US" altLang="ja-JP" sz="1050" dirty="0">
              <a:latin typeface="ＭＳ 明朝" panose="02020609040205080304" pitchFamily="17" charset="-128"/>
              <a:ea typeface="ＭＳ 明朝" panose="02020609040205080304" pitchFamily="17" charset="-128"/>
            </a:endParaRPr>
          </a:p>
          <a:p>
            <a:r>
              <a:rPr kumimoji="1" lang="ja-JP" altLang="en-US" sz="1050" dirty="0">
                <a:latin typeface="ＭＳ 明朝" panose="02020609040205080304" pitchFamily="17" charset="-128"/>
                <a:ea typeface="ＭＳ 明朝" panose="02020609040205080304" pitchFamily="17" charset="-128"/>
              </a:rPr>
              <a:t>　空室を埋めることはもちろん</a:t>
            </a:r>
            <a:endParaRPr kumimoji="1" lang="en-US" altLang="ja-JP" sz="1050" dirty="0">
              <a:latin typeface="ＭＳ 明朝" panose="02020609040205080304" pitchFamily="17" charset="-128"/>
              <a:ea typeface="ＭＳ 明朝" panose="02020609040205080304" pitchFamily="17" charset="-128"/>
            </a:endParaRPr>
          </a:p>
        </p:txBody>
      </p:sp>
      <p:graphicFrame>
        <p:nvGraphicFramePr>
          <p:cNvPr id="27" name="表 27">
            <a:extLst>
              <a:ext uri="{FF2B5EF4-FFF2-40B4-BE49-F238E27FC236}">
                <a16:creationId xmlns:a16="http://schemas.microsoft.com/office/drawing/2014/main" id="{4AC685D6-A07D-A0CA-9BB2-3D73035AADA9}"/>
              </a:ext>
            </a:extLst>
          </p:cNvPr>
          <p:cNvGraphicFramePr>
            <a:graphicFrameLocks noGrp="1"/>
          </p:cNvGraphicFramePr>
          <p:nvPr>
            <p:extLst>
              <p:ext uri="{D42A27DB-BD31-4B8C-83A1-F6EECF244321}">
                <p14:modId xmlns:p14="http://schemas.microsoft.com/office/powerpoint/2010/main" val="2697324507"/>
              </p:ext>
            </p:extLst>
          </p:nvPr>
        </p:nvGraphicFramePr>
        <p:xfrm>
          <a:off x="2382890" y="3693550"/>
          <a:ext cx="4223485" cy="2940200"/>
        </p:xfrm>
        <a:graphic>
          <a:graphicData uri="http://schemas.openxmlformats.org/drawingml/2006/table">
            <a:tbl>
              <a:tblPr firstRow="1" bandRow="1">
                <a:tableStyleId>{5C22544A-7EE6-4342-B048-85BDC9FD1C3A}</a:tableStyleId>
              </a:tblPr>
              <a:tblGrid>
                <a:gridCol w="1327274">
                  <a:extLst>
                    <a:ext uri="{9D8B030D-6E8A-4147-A177-3AD203B41FA5}">
                      <a16:colId xmlns:a16="http://schemas.microsoft.com/office/drawing/2014/main" val="3605208281"/>
                    </a:ext>
                  </a:extLst>
                </a:gridCol>
                <a:gridCol w="1339403">
                  <a:extLst>
                    <a:ext uri="{9D8B030D-6E8A-4147-A177-3AD203B41FA5}">
                      <a16:colId xmlns:a16="http://schemas.microsoft.com/office/drawing/2014/main" val="787767377"/>
                    </a:ext>
                  </a:extLst>
                </a:gridCol>
                <a:gridCol w="1556808">
                  <a:extLst>
                    <a:ext uri="{9D8B030D-6E8A-4147-A177-3AD203B41FA5}">
                      <a16:colId xmlns:a16="http://schemas.microsoft.com/office/drawing/2014/main" val="2996932590"/>
                    </a:ext>
                  </a:extLst>
                </a:gridCol>
              </a:tblGrid>
              <a:tr h="338810">
                <a:tc>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latin typeface="ＭＳ ゴシック" panose="020B0609070205080204" pitchFamily="49" charset="-128"/>
                          <a:ea typeface="ＭＳ ゴシック" panose="020B0609070205080204" pitchFamily="49" charset="-128"/>
                        </a:rPr>
                        <a:t>4</a:t>
                      </a:r>
                      <a:r>
                        <a:rPr kumimoji="1" lang="ja-JP" altLang="en-US" sz="1000" dirty="0">
                          <a:latin typeface="ＭＳ ゴシック" panose="020B0609070205080204" pitchFamily="49" charset="-128"/>
                          <a:ea typeface="ＭＳ ゴシック" panose="020B0609070205080204" pitchFamily="49" charset="-128"/>
                        </a:rPr>
                        <a:t>年間居住した場合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latin typeface="ＭＳ ゴシック" panose="020B0609070205080204" pitchFamily="49" charset="-128"/>
                          <a:ea typeface="ＭＳ ゴシック" panose="020B0609070205080204" pitchFamily="49" charset="-128"/>
                        </a:rPr>
                        <a:t>2</a:t>
                      </a:r>
                      <a:r>
                        <a:rPr kumimoji="1" lang="ja-JP" altLang="en-US" sz="1000" dirty="0">
                          <a:latin typeface="ＭＳ ゴシック" panose="020B0609070205080204" pitchFamily="49" charset="-128"/>
                          <a:ea typeface="ＭＳ ゴシック" panose="020B0609070205080204" pitchFamily="49" charset="-128"/>
                        </a:rPr>
                        <a:t>年で退去し、</a:t>
                      </a:r>
                      <a:endParaRPr kumimoji="1" lang="en-US" altLang="ja-JP" sz="1000" dirty="0">
                        <a:latin typeface="ＭＳ ゴシック" panose="020B0609070205080204" pitchFamily="49" charset="-128"/>
                        <a:ea typeface="ＭＳ ゴシック" panose="020B0609070205080204" pitchFamily="49" charset="-128"/>
                      </a:endParaRPr>
                    </a:p>
                    <a:p>
                      <a:pPr algn="ctr"/>
                      <a:r>
                        <a:rPr kumimoji="1" lang="ja-JP" altLang="en-US" sz="1000" dirty="0">
                          <a:latin typeface="ＭＳ ゴシック" panose="020B0609070205080204" pitchFamily="49" charset="-128"/>
                          <a:ea typeface="ＭＳ ゴシック" panose="020B0609070205080204" pitchFamily="49" charset="-128"/>
                        </a:rPr>
                        <a:t>再募集した場合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8141292"/>
                  </a:ext>
                </a:extLst>
              </a:tr>
              <a:tr h="338810">
                <a:tc>
                  <a:txBody>
                    <a:bodyPr/>
                    <a:lstStyle/>
                    <a:p>
                      <a:pPr algn="ctr"/>
                      <a:r>
                        <a:rPr kumimoji="1" lang="ja-JP" altLang="en-US" sz="1000" dirty="0">
                          <a:latin typeface="ＭＳ ゴシック" panose="020B0609070205080204" pitchFamily="49" charset="-128"/>
                          <a:ea typeface="ＭＳ ゴシック" panose="020B0609070205080204" pitchFamily="49" charset="-128"/>
                        </a:rPr>
                        <a:t>家賃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00" dirty="0">
                          <a:latin typeface="ＭＳ ゴシック" panose="020B0609070205080204" pitchFamily="49" charset="-128"/>
                          <a:ea typeface="ＭＳ ゴシック" panose="020B0609070205080204" pitchFamily="49" charset="-128"/>
                        </a:rPr>
                        <a:t>45,000</a:t>
                      </a:r>
                      <a:r>
                        <a:rPr kumimoji="1" lang="ja-JP" altLang="en-US" sz="1000" dirty="0">
                          <a:latin typeface="ＭＳ ゴシック" panose="020B0609070205080204" pitchFamily="49" charset="-128"/>
                          <a:ea typeface="ＭＳ ゴシック" panose="020B0609070205080204" pitchFamily="49" charset="-128"/>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00" dirty="0">
                          <a:latin typeface="ＭＳ ゴシック" panose="020B0609070205080204" pitchFamily="49" charset="-128"/>
                          <a:ea typeface="ＭＳ ゴシック" panose="020B0609070205080204" pitchFamily="49" charset="-128"/>
                        </a:rPr>
                        <a:t>45,000</a:t>
                      </a:r>
                      <a:r>
                        <a:rPr kumimoji="1" lang="ja-JP" altLang="en-US" sz="1000" dirty="0">
                          <a:latin typeface="ＭＳ ゴシック" panose="020B0609070205080204" pitchFamily="49" charset="-128"/>
                          <a:ea typeface="ＭＳ ゴシック" panose="020B0609070205080204" pitchFamily="49" charset="-128"/>
                        </a:rPr>
                        <a:t>円（</a:t>
                      </a:r>
                      <a:r>
                        <a:rPr kumimoji="1" lang="en-US" altLang="ja-JP" sz="1000" dirty="0">
                          <a:latin typeface="ＭＳ ゴシック" panose="020B0609070205080204" pitchFamily="49" charset="-128"/>
                          <a:ea typeface="ＭＳ ゴシック" panose="020B0609070205080204" pitchFamily="49" charset="-128"/>
                        </a:rPr>
                        <a:t>2</a:t>
                      </a:r>
                      <a:r>
                        <a:rPr kumimoji="1" lang="ja-JP" altLang="en-US" sz="1000" dirty="0">
                          <a:latin typeface="ＭＳ ゴシック" panose="020B0609070205080204" pitchFamily="49" charset="-128"/>
                          <a:ea typeface="ＭＳ ゴシック" panose="020B0609070205080204" pitchFamily="49" charset="-128"/>
                        </a:rPr>
                        <a:t>年間）</a:t>
                      </a:r>
                      <a:endParaRPr kumimoji="1" lang="en-US" altLang="ja-JP" sz="1000" dirty="0">
                        <a:latin typeface="ＭＳ ゴシック" panose="020B0609070205080204" pitchFamily="49" charset="-128"/>
                        <a:ea typeface="ＭＳ ゴシック" panose="020B0609070205080204" pitchFamily="49" charset="-128"/>
                      </a:endParaRPr>
                    </a:p>
                    <a:p>
                      <a:pPr algn="r"/>
                      <a:r>
                        <a:rPr kumimoji="1" lang="ja-JP" altLang="en-US" sz="1000" dirty="0">
                          <a:latin typeface="ＭＳ ゴシック" panose="020B0609070205080204" pitchFamily="49" charset="-128"/>
                          <a:ea typeface="ＭＳ ゴシック" panose="020B0609070205080204" pitchFamily="49" charset="-128"/>
                        </a:rPr>
                        <a:t>→</a:t>
                      </a:r>
                      <a:r>
                        <a:rPr kumimoji="1" lang="en-US" altLang="ja-JP" sz="1000" dirty="0">
                          <a:latin typeface="ＭＳ ゴシック" panose="020B0609070205080204" pitchFamily="49" charset="-128"/>
                          <a:ea typeface="ＭＳ ゴシック" panose="020B0609070205080204" pitchFamily="49" charset="-128"/>
                        </a:rPr>
                        <a:t>43,000</a:t>
                      </a:r>
                      <a:r>
                        <a:rPr kumimoji="1" lang="ja-JP" altLang="en-US" sz="1000" dirty="0">
                          <a:latin typeface="ＭＳ ゴシック" panose="020B0609070205080204" pitchFamily="49" charset="-128"/>
                          <a:ea typeface="ＭＳ ゴシック" panose="020B0609070205080204" pitchFamily="49" charset="-128"/>
                        </a:rPr>
                        <a:t>円で再募集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9304"/>
                  </a:ext>
                </a:extLst>
              </a:tr>
              <a:tr h="338810">
                <a:tc>
                  <a:txBody>
                    <a:bodyPr/>
                    <a:lstStyle/>
                    <a:p>
                      <a:pPr algn="ctr"/>
                      <a:r>
                        <a:rPr kumimoji="1" lang="ja-JP" altLang="en-US" sz="1000" dirty="0">
                          <a:latin typeface="ＭＳ ゴシック" panose="020B0609070205080204" pitchFamily="49" charset="-128"/>
                          <a:ea typeface="ＭＳ ゴシック" panose="020B0609070205080204" pitchFamily="49" charset="-128"/>
                        </a:rPr>
                        <a:t>退去時修繕</a:t>
                      </a:r>
                      <a:endParaRPr kumimoji="1" lang="en-US" altLang="ja-JP" sz="10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00" dirty="0">
                          <a:latin typeface="ＭＳ ゴシック" panose="020B0609070205080204" pitchFamily="49" charset="-128"/>
                          <a:ea typeface="ＭＳ ゴシック" panose="020B0609070205080204" pitchFamily="49" charset="-128"/>
                        </a:rPr>
                        <a:t>0</a:t>
                      </a:r>
                      <a:r>
                        <a:rPr kumimoji="1" lang="ja-JP" altLang="en-US" sz="1000" dirty="0">
                          <a:latin typeface="ＭＳ ゴシック" panose="020B0609070205080204" pitchFamily="49" charset="-128"/>
                          <a:ea typeface="ＭＳ ゴシック" panose="020B0609070205080204" pitchFamily="49" charset="-128"/>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00" dirty="0">
                          <a:latin typeface="ＭＳ ゴシック" panose="020B0609070205080204" pitchFamily="49" charset="-128"/>
                          <a:ea typeface="ＭＳ ゴシック" panose="020B0609070205080204" pitchFamily="49" charset="-128"/>
                        </a:rPr>
                        <a:t>110,000</a:t>
                      </a:r>
                      <a:r>
                        <a:rPr kumimoji="1" lang="ja-JP" altLang="en-US" sz="1000" dirty="0">
                          <a:latin typeface="ＭＳ ゴシック" panose="020B0609070205080204" pitchFamily="49" charset="-128"/>
                          <a:ea typeface="ＭＳ ゴシック" panose="020B0609070205080204" pitchFamily="49" charset="-128"/>
                        </a:rPr>
                        <a:t>円</a:t>
                      </a:r>
                      <a:endParaRPr kumimoji="1" lang="en-US" altLang="ja-JP" sz="1000" dirty="0">
                        <a:latin typeface="ＭＳ ゴシック" panose="020B0609070205080204" pitchFamily="49" charset="-128"/>
                        <a:ea typeface="ＭＳ ゴシック" panose="020B0609070205080204" pitchFamily="49" charset="-128"/>
                      </a:endParaRPr>
                    </a:p>
                    <a:p>
                      <a:pPr algn="r"/>
                      <a:r>
                        <a:rPr kumimoji="1" lang="ja-JP" altLang="en-US" sz="1000" dirty="0">
                          <a:latin typeface="ＭＳ ゴシック" panose="020B0609070205080204" pitchFamily="49" charset="-128"/>
                          <a:ea typeface="ＭＳ ゴシック" panose="020B0609070205080204" pitchFamily="49" charset="-128"/>
                        </a:rPr>
                        <a:t>（修繕があった場合）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9953160"/>
                  </a:ext>
                </a:extLst>
              </a:tr>
              <a:tr h="338810">
                <a:tc>
                  <a:txBody>
                    <a:bodyPr/>
                    <a:lstStyle/>
                    <a:p>
                      <a:pPr algn="ctr"/>
                      <a:r>
                        <a:rPr kumimoji="1" lang="ja-JP" altLang="en-US" sz="1000" dirty="0">
                          <a:latin typeface="ＭＳ ゴシック" panose="020B0609070205080204" pitchFamily="49" charset="-128"/>
                          <a:ea typeface="ＭＳ ゴシック" panose="020B0609070205080204" pitchFamily="49" charset="-128"/>
                        </a:rPr>
                        <a:t>空室時の損失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00" dirty="0">
                          <a:latin typeface="ＭＳ ゴシック" panose="020B0609070205080204" pitchFamily="49" charset="-128"/>
                          <a:ea typeface="ＭＳ ゴシック" panose="020B0609070205080204" pitchFamily="49" charset="-128"/>
                        </a:rPr>
                        <a:t>0</a:t>
                      </a:r>
                      <a:r>
                        <a:rPr kumimoji="1" lang="ja-JP" altLang="en-US" sz="1000" dirty="0">
                          <a:latin typeface="ＭＳ ゴシック" panose="020B0609070205080204" pitchFamily="49" charset="-128"/>
                          <a:ea typeface="ＭＳ ゴシック" panose="020B0609070205080204" pitchFamily="49" charset="-128"/>
                        </a:rPr>
                        <a:t>円</a:t>
                      </a:r>
                      <a:endParaRPr kumimoji="1" lang="en-US" altLang="ja-JP" sz="10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00" dirty="0">
                          <a:latin typeface="ＭＳ ゴシック" panose="020B0609070205080204" pitchFamily="49" charset="-128"/>
                          <a:ea typeface="ＭＳ ゴシック" panose="020B0609070205080204" pitchFamily="49" charset="-128"/>
                        </a:rPr>
                        <a:t>135,000</a:t>
                      </a:r>
                      <a:r>
                        <a:rPr kumimoji="1" lang="ja-JP" altLang="en-US" sz="1000" dirty="0">
                          <a:latin typeface="ＭＳ ゴシック" panose="020B0609070205080204" pitchFamily="49" charset="-128"/>
                          <a:ea typeface="ＭＳ ゴシック" panose="020B0609070205080204" pitchFamily="49" charset="-128"/>
                        </a:rPr>
                        <a:t>円（</a:t>
                      </a:r>
                      <a:r>
                        <a:rPr kumimoji="1" lang="en-US" altLang="ja-JP" sz="1000" dirty="0">
                          <a:latin typeface="ＭＳ ゴシック" panose="020B0609070205080204" pitchFamily="49" charset="-128"/>
                          <a:ea typeface="ＭＳ ゴシック" panose="020B0609070205080204" pitchFamily="49" charset="-128"/>
                        </a:rPr>
                        <a:t>3</a:t>
                      </a:r>
                      <a:r>
                        <a:rPr kumimoji="1" lang="ja-JP" altLang="en-US" sz="1000" dirty="0">
                          <a:latin typeface="ＭＳ ゴシック" panose="020B0609070205080204" pitchFamily="49" charset="-128"/>
                          <a:ea typeface="ＭＳ ゴシック" panose="020B0609070205080204" pitchFamily="49" charset="-128"/>
                        </a:rPr>
                        <a:t>ヶ月）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5994513"/>
                  </a:ext>
                </a:extLst>
              </a:tr>
              <a:tr h="338810">
                <a:tc>
                  <a:txBody>
                    <a:bodyPr/>
                    <a:lstStyle/>
                    <a:p>
                      <a:pPr algn="ctr"/>
                      <a:r>
                        <a:rPr kumimoji="1" lang="ja-JP" altLang="en-US" sz="1000" dirty="0">
                          <a:latin typeface="ＭＳ ゴシック" panose="020B0609070205080204" pitchFamily="49" charset="-128"/>
                          <a:ea typeface="ＭＳ ゴシック" panose="020B0609070205080204" pitchFamily="49" charset="-128"/>
                        </a:rPr>
                        <a:t>設備の不具合修繕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00" dirty="0">
                          <a:latin typeface="ＭＳ ゴシック" panose="020B0609070205080204" pitchFamily="49" charset="-128"/>
                          <a:ea typeface="ＭＳ ゴシック" panose="020B0609070205080204" pitchFamily="49" charset="-128"/>
                        </a:rPr>
                        <a:t>55,000</a:t>
                      </a:r>
                      <a:r>
                        <a:rPr kumimoji="1" lang="ja-JP" altLang="en-US" sz="1000" dirty="0">
                          <a:latin typeface="ＭＳ ゴシック" panose="020B0609070205080204" pitchFamily="49" charset="-128"/>
                          <a:ea typeface="ＭＳ ゴシック" panose="020B0609070205080204" pitchFamily="49" charset="-128"/>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00" dirty="0">
                          <a:latin typeface="ＭＳ ゴシック" panose="020B0609070205080204" pitchFamily="49" charset="-128"/>
                          <a:ea typeface="ＭＳ ゴシック" panose="020B0609070205080204" pitchFamily="49" charset="-128"/>
                        </a:rPr>
                        <a:t>0</a:t>
                      </a:r>
                      <a:r>
                        <a:rPr kumimoji="1" lang="ja-JP" altLang="en-US" sz="1000" dirty="0">
                          <a:latin typeface="ＭＳ ゴシック" panose="020B0609070205080204" pitchFamily="49" charset="-128"/>
                          <a:ea typeface="ＭＳ ゴシック" panose="020B0609070205080204" pitchFamily="49" charset="-128"/>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0670536"/>
                  </a:ext>
                </a:extLst>
              </a:tr>
              <a:tr h="338810">
                <a:tc>
                  <a:txBody>
                    <a:bodyPr/>
                    <a:lstStyle/>
                    <a:p>
                      <a:pPr algn="ctr"/>
                      <a:r>
                        <a:rPr kumimoji="1" lang="ja-JP" altLang="en-US" sz="1000" dirty="0">
                          <a:latin typeface="ＭＳ ゴシック" panose="020B0609070205080204" pitchFamily="49" charset="-128"/>
                          <a:ea typeface="ＭＳ ゴシック" panose="020B0609070205080204" pitchFamily="49" charset="-128"/>
                        </a:rPr>
                        <a:t>①</a:t>
                      </a:r>
                      <a:r>
                        <a:rPr kumimoji="1" lang="en-US" altLang="ja-JP" sz="1000" dirty="0">
                          <a:latin typeface="ＭＳ ゴシック" panose="020B0609070205080204" pitchFamily="49" charset="-128"/>
                          <a:ea typeface="ＭＳ ゴシック" panose="020B0609070205080204" pitchFamily="49" charset="-128"/>
                        </a:rPr>
                        <a:t>4</a:t>
                      </a:r>
                      <a:r>
                        <a:rPr kumimoji="1" lang="ja-JP" altLang="en-US" sz="1000" dirty="0">
                          <a:latin typeface="ＭＳ ゴシック" panose="020B0609070205080204" pitchFamily="49" charset="-128"/>
                          <a:ea typeface="ＭＳ ゴシック" panose="020B0609070205080204" pitchFamily="49" charset="-128"/>
                        </a:rPr>
                        <a:t>年間で得られた</a:t>
                      </a:r>
                      <a:endParaRPr kumimoji="1" lang="en-US" altLang="ja-JP" sz="1000" dirty="0">
                        <a:latin typeface="ＭＳ ゴシック" panose="020B0609070205080204" pitchFamily="49" charset="-128"/>
                        <a:ea typeface="ＭＳ ゴシック" panose="020B0609070205080204" pitchFamily="49" charset="-128"/>
                      </a:endParaRPr>
                    </a:p>
                    <a:p>
                      <a:pPr algn="ctr"/>
                      <a:r>
                        <a:rPr kumimoji="1" lang="ja-JP" altLang="en-US" sz="1000" dirty="0">
                          <a:latin typeface="ＭＳ ゴシック" panose="020B0609070205080204" pitchFamily="49" charset="-128"/>
                          <a:ea typeface="ＭＳ ゴシック" panose="020B0609070205080204" pitchFamily="49" charset="-128"/>
                        </a:rPr>
                        <a:t>家賃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alpha val="30196"/>
                      </a:srgbClr>
                    </a:solidFill>
                  </a:tcPr>
                </a:tc>
                <a:tc>
                  <a:txBody>
                    <a:bodyPr/>
                    <a:lstStyle/>
                    <a:p>
                      <a:pPr algn="r"/>
                      <a:r>
                        <a:rPr kumimoji="1" lang="en-US" altLang="ja-JP" sz="1000" dirty="0">
                          <a:latin typeface="ＭＳ ゴシック" panose="020B0609070205080204" pitchFamily="49" charset="-128"/>
                          <a:ea typeface="ＭＳ ゴシック" panose="020B0609070205080204" pitchFamily="49" charset="-128"/>
                        </a:rPr>
                        <a:t>2,160,000</a:t>
                      </a:r>
                      <a:r>
                        <a:rPr kumimoji="1" lang="ja-JP" altLang="en-US" sz="1000" dirty="0">
                          <a:latin typeface="ＭＳ ゴシック" panose="020B0609070205080204" pitchFamily="49" charset="-128"/>
                          <a:ea typeface="ＭＳ ゴシック" panose="020B0609070205080204" pitchFamily="49" charset="-128"/>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alpha val="30196"/>
                      </a:srgbClr>
                    </a:solidFill>
                  </a:tcPr>
                </a:tc>
                <a:tc>
                  <a:txBody>
                    <a:bodyPr/>
                    <a:lstStyle/>
                    <a:p>
                      <a:pPr algn="r"/>
                      <a:r>
                        <a:rPr kumimoji="1" lang="en-US" altLang="ja-JP" sz="1000" dirty="0">
                          <a:latin typeface="ＭＳ ゴシック" panose="020B0609070205080204" pitchFamily="49" charset="-128"/>
                          <a:ea typeface="ＭＳ ゴシック" panose="020B0609070205080204" pitchFamily="49" charset="-128"/>
                        </a:rPr>
                        <a:t>1,983,000</a:t>
                      </a:r>
                      <a:r>
                        <a:rPr kumimoji="1" lang="ja-JP" altLang="en-US" sz="1000" dirty="0">
                          <a:latin typeface="ＭＳ ゴシック" panose="020B0609070205080204" pitchFamily="49" charset="-128"/>
                          <a:ea typeface="ＭＳ ゴシック" panose="020B0609070205080204" pitchFamily="49" charset="-128"/>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alpha val="30196"/>
                      </a:srgbClr>
                    </a:solidFill>
                  </a:tcPr>
                </a:tc>
                <a:extLst>
                  <a:ext uri="{0D108BD9-81ED-4DB2-BD59-A6C34878D82A}">
                    <a16:rowId xmlns:a16="http://schemas.microsoft.com/office/drawing/2014/main" val="375635795"/>
                  </a:ext>
                </a:extLst>
              </a:tr>
              <a:tr h="338810">
                <a:tc>
                  <a:txBody>
                    <a:bodyPr/>
                    <a:lstStyle/>
                    <a:p>
                      <a:pPr algn="ctr"/>
                      <a:r>
                        <a:rPr kumimoji="1" lang="ja-JP" altLang="en-US" sz="1000" dirty="0">
                          <a:latin typeface="ＭＳ ゴシック" panose="020B0609070205080204" pitchFamily="49" charset="-128"/>
                          <a:ea typeface="ＭＳ ゴシック" panose="020B0609070205080204" pitchFamily="49" charset="-128"/>
                        </a:rPr>
                        <a:t>②支出合計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alpha val="50196"/>
                      </a:srgbClr>
                    </a:solidFill>
                  </a:tcPr>
                </a:tc>
                <a:tc>
                  <a:txBody>
                    <a:bodyPr/>
                    <a:lstStyle/>
                    <a:p>
                      <a:pPr algn="r"/>
                      <a:r>
                        <a:rPr kumimoji="1" lang="en-US" altLang="ja-JP" sz="1000" dirty="0">
                          <a:latin typeface="ＭＳ ゴシック" panose="020B0609070205080204" pitchFamily="49" charset="-128"/>
                          <a:ea typeface="ＭＳ ゴシック" panose="020B0609070205080204" pitchFamily="49" charset="-128"/>
                        </a:rPr>
                        <a:t>55,000</a:t>
                      </a:r>
                      <a:r>
                        <a:rPr kumimoji="1" lang="ja-JP" altLang="en-US" sz="1000" dirty="0">
                          <a:latin typeface="ＭＳ ゴシック" panose="020B0609070205080204" pitchFamily="49" charset="-128"/>
                          <a:ea typeface="ＭＳ ゴシック" panose="020B0609070205080204" pitchFamily="49" charset="-128"/>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alpha val="50196"/>
                      </a:srgbClr>
                    </a:solidFill>
                  </a:tcPr>
                </a:tc>
                <a:tc>
                  <a:txBody>
                    <a:bodyPr/>
                    <a:lstStyle/>
                    <a:p>
                      <a:pPr algn="r"/>
                      <a:r>
                        <a:rPr kumimoji="1" lang="en-US" altLang="ja-JP" sz="1000" dirty="0">
                          <a:latin typeface="ＭＳ ゴシック" panose="020B0609070205080204" pitchFamily="49" charset="-128"/>
                          <a:ea typeface="ＭＳ ゴシック" panose="020B0609070205080204" pitchFamily="49" charset="-128"/>
                        </a:rPr>
                        <a:t>245,000</a:t>
                      </a:r>
                      <a:r>
                        <a:rPr kumimoji="1" lang="ja-JP" altLang="en-US" sz="1000" dirty="0">
                          <a:latin typeface="ＭＳ ゴシック" panose="020B0609070205080204" pitchFamily="49" charset="-128"/>
                          <a:ea typeface="ＭＳ ゴシック" panose="020B0609070205080204" pitchFamily="49" charset="-128"/>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alpha val="50196"/>
                      </a:srgbClr>
                    </a:solidFill>
                  </a:tcPr>
                </a:tc>
                <a:extLst>
                  <a:ext uri="{0D108BD9-81ED-4DB2-BD59-A6C34878D82A}">
                    <a16:rowId xmlns:a16="http://schemas.microsoft.com/office/drawing/2014/main" val="765800663"/>
                  </a:ext>
                </a:extLst>
              </a:tr>
              <a:tr h="338810">
                <a:tc>
                  <a:txBody>
                    <a:bodyPr/>
                    <a:lstStyle/>
                    <a:p>
                      <a:pPr algn="ctr"/>
                      <a:r>
                        <a:rPr kumimoji="1" lang="ja-JP" altLang="en-US" sz="1000" dirty="0">
                          <a:latin typeface="ＭＳ ゴシック" panose="020B0609070205080204" pitchFamily="49" charset="-128"/>
                          <a:ea typeface="ＭＳ ゴシック" panose="020B0609070205080204" pitchFamily="49" charset="-128"/>
                        </a:rPr>
                        <a:t>①－②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alpha val="30196"/>
                      </a:srgbClr>
                    </a:solidFill>
                  </a:tcPr>
                </a:tc>
                <a:tc>
                  <a:txBody>
                    <a:bodyPr/>
                    <a:lstStyle/>
                    <a:p>
                      <a:pPr algn="r"/>
                      <a:r>
                        <a:rPr kumimoji="1" lang="en-US" altLang="ja-JP" sz="1000" dirty="0">
                          <a:latin typeface="ＭＳ ゴシック" panose="020B0609070205080204" pitchFamily="49" charset="-128"/>
                          <a:ea typeface="ＭＳ ゴシック" panose="020B0609070205080204" pitchFamily="49" charset="-128"/>
                        </a:rPr>
                        <a:t>2,105,000</a:t>
                      </a:r>
                      <a:r>
                        <a:rPr kumimoji="1" lang="ja-JP" altLang="en-US" sz="1000" dirty="0">
                          <a:latin typeface="ＭＳ ゴシック" panose="020B0609070205080204" pitchFamily="49" charset="-128"/>
                          <a:ea typeface="ＭＳ ゴシック" panose="020B0609070205080204" pitchFamily="49" charset="-128"/>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alpha val="30196"/>
                      </a:srgbClr>
                    </a:solidFill>
                  </a:tcPr>
                </a:tc>
                <a:tc>
                  <a:txBody>
                    <a:bodyPr/>
                    <a:lstStyle/>
                    <a:p>
                      <a:pPr algn="r"/>
                      <a:r>
                        <a:rPr kumimoji="1" lang="en-US" altLang="ja-JP" sz="1000" dirty="0">
                          <a:latin typeface="ＭＳ ゴシック" panose="020B0609070205080204" pitchFamily="49" charset="-128"/>
                          <a:ea typeface="ＭＳ ゴシック" panose="020B0609070205080204" pitchFamily="49" charset="-128"/>
                        </a:rPr>
                        <a:t>1,738,000</a:t>
                      </a:r>
                      <a:r>
                        <a:rPr kumimoji="1" lang="ja-JP" altLang="en-US" sz="1000" dirty="0">
                          <a:latin typeface="ＭＳ ゴシック" panose="020B0609070205080204" pitchFamily="49" charset="-128"/>
                          <a:ea typeface="ＭＳ ゴシック" panose="020B0609070205080204" pitchFamily="49" charset="-128"/>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alpha val="30196"/>
                      </a:srgbClr>
                    </a:solidFill>
                  </a:tcPr>
                </a:tc>
                <a:extLst>
                  <a:ext uri="{0D108BD9-81ED-4DB2-BD59-A6C34878D82A}">
                    <a16:rowId xmlns:a16="http://schemas.microsoft.com/office/drawing/2014/main" val="1933216723"/>
                  </a:ext>
                </a:extLst>
              </a:tr>
            </a:tbl>
          </a:graphicData>
        </a:graphic>
      </p:graphicFrame>
      <p:sp>
        <p:nvSpPr>
          <p:cNvPr id="28" name="テキスト ボックス 27">
            <a:extLst>
              <a:ext uri="{FF2B5EF4-FFF2-40B4-BE49-F238E27FC236}">
                <a16:creationId xmlns:a16="http://schemas.microsoft.com/office/drawing/2014/main" id="{3C4ABC06-A506-47DD-8521-65AC79D25A13}"/>
              </a:ext>
            </a:extLst>
          </p:cNvPr>
          <p:cNvSpPr txBox="1"/>
          <p:nvPr/>
        </p:nvSpPr>
        <p:spPr>
          <a:xfrm>
            <a:off x="256928" y="6765113"/>
            <a:ext cx="6344145" cy="807913"/>
          </a:xfrm>
          <a:prstGeom prst="rect">
            <a:avLst/>
          </a:prstGeom>
          <a:noFill/>
        </p:spPr>
        <p:txBody>
          <a:bodyPr wrap="square" tIns="0" bIns="0" numCol="1" spcCol="0" rtlCol="0">
            <a:spAutoFit/>
          </a:bodyPr>
          <a:lstStyle/>
          <a:p>
            <a:r>
              <a:rPr kumimoji="1" lang="ja-JP" altLang="en-US" sz="1050" dirty="0">
                <a:latin typeface="ＭＳ 明朝" panose="02020609040205080304" pitchFamily="17" charset="-128"/>
                <a:ea typeface="ＭＳ 明朝" panose="02020609040205080304" pitchFamily="17" charset="-128"/>
              </a:rPr>
              <a:t>大切ですが、現在の入居者に長く住んでもらうことが、最高の空室対策といえます。</a:t>
            </a:r>
            <a:endParaRPr kumimoji="1" lang="en-US" altLang="ja-JP" sz="1050" dirty="0">
              <a:latin typeface="ＭＳ 明朝" panose="02020609040205080304" pitchFamily="17" charset="-128"/>
              <a:ea typeface="ＭＳ 明朝" panose="02020609040205080304" pitchFamily="17" charset="-128"/>
            </a:endParaRPr>
          </a:p>
          <a:p>
            <a:r>
              <a:rPr kumimoji="1" lang="ja-JP" altLang="en-US" sz="1050" dirty="0">
                <a:latin typeface="ＭＳ 明朝" panose="02020609040205080304" pitchFamily="17" charset="-128"/>
                <a:ea typeface="ＭＳ 明朝" panose="02020609040205080304" pitchFamily="17" charset="-128"/>
              </a:rPr>
              <a:t>　そのためには</a:t>
            </a:r>
            <a:endParaRPr kumimoji="1" lang="en-US" altLang="ja-JP" sz="1050" dirty="0">
              <a:latin typeface="ＭＳ 明朝" panose="02020609040205080304" pitchFamily="17" charset="-128"/>
              <a:ea typeface="ＭＳ 明朝" panose="02020609040205080304" pitchFamily="17" charset="-128"/>
            </a:endParaRPr>
          </a:p>
          <a:p>
            <a:r>
              <a:rPr kumimoji="1" lang="ja-JP" altLang="en-US" sz="1050" b="1" dirty="0">
                <a:latin typeface="ＭＳ 明朝" panose="02020609040205080304" pitchFamily="17" charset="-128"/>
                <a:ea typeface="ＭＳ 明朝" panose="02020609040205080304" pitchFamily="17" charset="-128"/>
              </a:rPr>
              <a:t>・入居者からのリクエストに対して、素早く対応する</a:t>
            </a:r>
            <a:endParaRPr kumimoji="1" lang="en-US" altLang="ja-JP" sz="1050" b="1" dirty="0">
              <a:latin typeface="ＭＳ 明朝" panose="02020609040205080304" pitchFamily="17" charset="-128"/>
              <a:ea typeface="ＭＳ 明朝" panose="02020609040205080304" pitchFamily="17" charset="-128"/>
            </a:endParaRPr>
          </a:p>
          <a:p>
            <a:r>
              <a:rPr kumimoji="1" lang="ja-JP" altLang="en-US" sz="1050" b="1" dirty="0">
                <a:latin typeface="ＭＳ 明朝" panose="02020609040205080304" pitchFamily="17" charset="-128"/>
                <a:ea typeface="ＭＳ 明朝" panose="02020609040205080304" pitchFamily="17" charset="-128"/>
              </a:rPr>
              <a:t>・物件が除草されているなど、常に清潔に保たれている　</a:t>
            </a:r>
            <a:r>
              <a:rPr kumimoji="1" lang="ja-JP" altLang="en-US" sz="1050" dirty="0">
                <a:latin typeface="ＭＳ 明朝" panose="02020609040205080304" pitchFamily="17" charset="-128"/>
                <a:ea typeface="ＭＳ 明朝" panose="02020609040205080304" pitchFamily="17" charset="-128"/>
              </a:rPr>
              <a:t>ことが大切です。</a:t>
            </a:r>
            <a:endParaRPr kumimoji="1" lang="en-US" altLang="ja-JP" sz="1050" dirty="0">
              <a:latin typeface="ＭＳ 明朝" panose="02020609040205080304" pitchFamily="17" charset="-128"/>
              <a:ea typeface="ＭＳ 明朝" panose="02020609040205080304" pitchFamily="17" charset="-128"/>
            </a:endParaRPr>
          </a:p>
          <a:p>
            <a:r>
              <a:rPr kumimoji="1" lang="ja-JP" altLang="en-US" sz="1050" dirty="0">
                <a:latin typeface="ＭＳ 明朝" panose="02020609040205080304" pitchFamily="17" charset="-128"/>
                <a:ea typeface="ＭＳ 明朝" panose="02020609040205080304" pitchFamily="17" charset="-128"/>
              </a:rPr>
              <a:t>　こういった対策はすぐに成果が見えるものではありませんが、ぜひ取り入れてみてください。</a:t>
            </a:r>
            <a:endParaRPr kumimoji="1" lang="en-US" altLang="ja-JP" sz="1050" dirty="0">
              <a:latin typeface="ＭＳ 明朝" panose="02020609040205080304" pitchFamily="17" charset="-128"/>
              <a:ea typeface="ＭＳ 明朝" panose="02020609040205080304" pitchFamily="17" charset="-128"/>
            </a:endParaRPr>
          </a:p>
        </p:txBody>
      </p:sp>
      <p:sp>
        <p:nvSpPr>
          <p:cNvPr id="13" name="テキスト ボックス 12">
            <a:extLst>
              <a:ext uri="{FF2B5EF4-FFF2-40B4-BE49-F238E27FC236}">
                <a16:creationId xmlns:a16="http://schemas.microsoft.com/office/drawing/2014/main" id="{B13E6541-9704-B1B7-26D4-94EE196549B9}"/>
              </a:ext>
            </a:extLst>
          </p:cNvPr>
          <p:cNvSpPr txBox="1"/>
          <p:nvPr/>
        </p:nvSpPr>
        <p:spPr>
          <a:xfrm>
            <a:off x="3237138" y="3387836"/>
            <a:ext cx="2503334" cy="253916"/>
          </a:xfrm>
          <a:prstGeom prst="rect">
            <a:avLst/>
          </a:prstGeom>
          <a:solidFill>
            <a:srgbClr val="CCECFF"/>
          </a:solidFill>
        </p:spPr>
        <p:txBody>
          <a:bodyPr wrap="square" numCol="1" spcCol="0" rtlCol="0">
            <a:spAutoFit/>
          </a:bodyPr>
          <a:lstStyle/>
          <a:p>
            <a:pPr algn="ctr"/>
            <a:r>
              <a:rPr kumimoji="1" lang="ja-JP" altLang="en-US" sz="1050" dirty="0">
                <a:latin typeface="ＭＳ 明朝" panose="02020609040205080304" pitchFamily="17" charset="-128"/>
                <a:ea typeface="ＭＳ 明朝" panose="02020609040205080304" pitchFamily="17" charset="-128"/>
              </a:rPr>
              <a:t>比較例（設定・金額は仮のものです）</a:t>
            </a:r>
            <a:endParaRPr kumimoji="1" lang="en-US" altLang="ja-JP" sz="1050" dirty="0">
              <a:latin typeface="ＭＳ 明朝" panose="02020609040205080304" pitchFamily="17" charset="-128"/>
              <a:ea typeface="ＭＳ 明朝" panose="02020609040205080304" pitchFamily="17" charset="-128"/>
            </a:endParaRPr>
          </a:p>
        </p:txBody>
      </p:sp>
      <p:sp>
        <p:nvSpPr>
          <p:cNvPr id="17" name="テキスト ボックス 24">
            <a:extLst>
              <a:ext uri="{FF2B5EF4-FFF2-40B4-BE49-F238E27FC236}">
                <a16:creationId xmlns:a16="http://schemas.microsoft.com/office/drawing/2014/main" id="{FAA70C36-AA45-5114-BC7D-D1EB49A84485}"/>
              </a:ext>
            </a:extLst>
          </p:cNvPr>
          <p:cNvSpPr txBox="1"/>
          <p:nvPr/>
        </p:nvSpPr>
        <p:spPr>
          <a:xfrm>
            <a:off x="297000" y="7643608"/>
            <a:ext cx="6264000" cy="432000"/>
          </a:xfrm>
          <a:prstGeom prst="roundRect">
            <a:avLst/>
          </a:prstGeom>
          <a:solidFill>
            <a:schemeClr val="lt1"/>
          </a:solidFill>
          <a:ln w="6350">
            <a:solidFill>
              <a:prstClr val="black"/>
            </a:solidFill>
          </a:ln>
        </p:spPr>
        <p:txBody>
          <a:bodyPr rot="0" spcFirstLastPara="0" vert="horz" wrap="square" lIns="0" tIns="0" rIns="0" bIns="0" numCol="1" spcCol="0" rtlCol="0" fromWordArt="0" anchor="ctr" anchorCtr="0" forceAA="0" compatLnSpc="1">
            <a:prstTxWarp prst="textNoShape">
              <a:avLst/>
            </a:prstTxWarp>
            <a:noAutofit/>
          </a:bodyPr>
          <a:lstStyle/>
          <a:p>
            <a:pPr algn="ctr"/>
            <a:r>
              <a:rPr lang="ja-JP" altLang="en-US" sz="2400" kern="100" dirty="0">
                <a:effectLst/>
                <a:latin typeface="Century" panose="02040604050505020304" pitchFamily="18" charset="0"/>
                <a:ea typeface="ＭＳ ゴシック" panose="020B0609070205080204" pitchFamily="49" charset="-128"/>
                <a:cs typeface="Times New Roman" panose="02020603050405020304" pitchFamily="18" charset="0"/>
              </a:rPr>
              <a:t>相談実例「畑を返された」</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9" name="テキスト ボックス 18">
            <a:extLst>
              <a:ext uri="{FF2B5EF4-FFF2-40B4-BE49-F238E27FC236}">
                <a16:creationId xmlns:a16="http://schemas.microsoft.com/office/drawing/2014/main" id="{28912CEA-2226-6FA4-320D-476EE1E29FBF}"/>
              </a:ext>
            </a:extLst>
          </p:cNvPr>
          <p:cNvSpPr txBox="1"/>
          <p:nvPr/>
        </p:nvSpPr>
        <p:spPr>
          <a:xfrm>
            <a:off x="297001" y="8146190"/>
            <a:ext cx="6263999" cy="1384995"/>
          </a:xfrm>
          <a:prstGeom prst="rect">
            <a:avLst/>
          </a:prstGeom>
          <a:noFill/>
        </p:spPr>
        <p:txBody>
          <a:bodyPr wrap="square" rtlCol="0">
            <a:spAutoFit/>
          </a:bodyPr>
          <a:lstStyle/>
          <a:p>
            <a:pPr indent="0" algn="just">
              <a:buNone/>
            </a:pP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近年、「自宅以外の土地を親戚に貸して畑をしていたが、親戚が年を取り、返された。自分も年を取り、畑はできない。どうしたらいいのか」という相談が増えています。</a:t>
            </a:r>
            <a:endParaRPr lang="en-US"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0" algn="just">
              <a:buNone/>
            </a:pPr>
            <a:r>
              <a:rPr lang="ja-JP" altLang="en-US" sz="105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耕作しない畑</a:t>
            </a:r>
            <a:r>
              <a:rPr lang="ja-JP" altLang="en-US" sz="1050" kern="100" dirty="0">
                <a:latin typeface="ＭＳ 明朝" panose="02020609040205080304" pitchFamily="17" charset="-128"/>
                <a:ea typeface="ＭＳ 明朝" panose="02020609040205080304" pitchFamily="17" charset="-128"/>
                <a:cs typeface="Times New Roman" panose="02020603050405020304" pitchFamily="18" charset="0"/>
              </a:rPr>
              <a:t>は、</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虫や小動物などが集まりやすく、また、</a:t>
            </a:r>
            <a:r>
              <a:rPr lang="ja-JP" altLang="en-US" sz="1050" kern="100" dirty="0">
                <a:latin typeface="ＭＳ 明朝" panose="02020609040205080304" pitchFamily="17" charset="-128"/>
                <a:ea typeface="ＭＳ 明朝" panose="02020609040205080304" pitchFamily="17" charset="-128"/>
                <a:cs typeface="Times New Roman" panose="02020603050405020304" pitchFamily="18" charset="0"/>
              </a:rPr>
              <a:t>草を伸びたまま放置していると、近隣から苦情がきてしまいます。</a:t>
            </a:r>
            <a:endParaRPr lang="en-US" altLang="ja-JP" sz="1050" kern="100" dirty="0">
              <a:latin typeface="ＭＳ 明朝" panose="02020609040205080304" pitchFamily="17" charset="-128"/>
              <a:ea typeface="ＭＳ 明朝" panose="02020609040205080304" pitchFamily="17" charset="-128"/>
              <a:cs typeface="Times New Roman" panose="02020603050405020304" pitchFamily="18" charset="0"/>
            </a:endParaRPr>
          </a:p>
          <a:p>
            <a:pPr indent="0" algn="just">
              <a:buNone/>
            </a:pP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sz="1050" kern="100" dirty="0">
                <a:latin typeface="ＭＳ 明朝" panose="02020609040205080304" pitchFamily="17" charset="-128"/>
                <a:ea typeface="ＭＳ 明朝" panose="02020609040205080304" pitchFamily="17" charset="-128"/>
                <a:cs typeface="Times New Roman" panose="02020603050405020304" pitchFamily="18" charset="0"/>
              </a:rPr>
              <a:t>畑を返却される際、貸した側は、野菜や物置などは撤去して返すことが当然と考えていますが、耕作者もそうとは限りません。耕作者は高齢を理由に返すのですから、突然に撤去をお願いされても大変です。撤去の話は、返却される前から耕作者とお話ししておくといいでしょう。</a:t>
            </a:r>
            <a:endParaRPr lang="en-US" altLang="ja-JP" sz="1050" kern="100" dirty="0">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農地でも売却できる場合もあります。ぜひご相談ください。</a:t>
            </a:r>
            <a:endPar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782018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33">
            <a:extLst>
              <a:ext uri="{FF2B5EF4-FFF2-40B4-BE49-F238E27FC236}">
                <a16:creationId xmlns:a16="http://schemas.microsoft.com/office/drawing/2014/main" id="{ECD7D9C7-4065-FBF1-775B-7A14524EE4A5}"/>
              </a:ext>
            </a:extLst>
          </p:cNvPr>
          <p:cNvSpPr txBox="1"/>
          <p:nvPr/>
        </p:nvSpPr>
        <p:spPr>
          <a:xfrm>
            <a:off x="297000" y="322962"/>
            <a:ext cx="6264000" cy="432000"/>
          </a:xfrm>
          <a:prstGeom prst="roundRect">
            <a:avLst/>
          </a:prstGeom>
          <a:solidFill>
            <a:sysClr val="window" lastClr="FFFFFF"/>
          </a:solidFill>
          <a:ln w="6350">
            <a:solidFill>
              <a:prstClr val="black"/>
            </a:solidFill>
          </a:ln>
        </p:spPr>
        <p:txBody>
          <a:bodyPr rot="0" spcFirstLastPara="0" vert="horz" wrap="square" lIns="36000" tIns="0" rIns="0" bIns="0" numCol="1" spcCol="0" rtlCol="0" fromWordArt="0" anchor="ctr" anchorCtr="0" forceAA="0" compatLnSpc="1">
            <a:prstTxWarp prst="textNoShape">
              <a:avLst/>
            </a:prstTxWarp>
            <a:noAutofit/>
          </a:bodyPr>
          <a:lstStyle/>
          <a:p>
            <a:pPr algn="ctr"/>
            <a:r>
              <a:rPr lang="ja-JP" sz="2400" kern="100" dirty="0">
                <a:effectLst/>
                <a:latin typeface="Century" panose="02040604050505020304" pitchFamily="18" charset="0"/>
                <a:ea typeface="ＭＳ ゴシック" panose="020B0609070205080204" pitchFamily="49" charset="-128"/>
                <a:cs typeface="Times New Roman" panose="02020603050405020304" pitchFamily="18" charset="0"/>
              </a:rPr>
              <a:t>弁護士のちょっと気になるコト</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nvGrpSpPr>
          <p:cNvPr id="6" name="グループ化 5">
            <a:extLst>
              <a:ext uri="{FF2B5EF4-FFF2-40B4-BE49-F238E27FC236}">
                <a16:creationId xmlns:a16="http://schemas.microsoft.com/office/drawing/2014/main" id="{274B7719-8CEF-3FE2-4ED4-2B3C54400DBF}"/>
              </a:ext>
            </a:extLst>
          </p:cNvPr>
          <p:cNvGrpSpPr/>
          <p:nvPr/>
        </p:nvGrpSpPr>
        <p:grpSpPr>
          <a:xfrm>
            <a:off x="297000" y="821637"/>
            <a:ext cx="1628140" cy="1952625"/>
            <a:chOff x="0" y="0"/>
            <a:chExt cx="1628775" cy="1952625"/>
          </a:xfrm>
        </p:grpSpPr>
        <p:sp>
          <p:nvSpPr>
            <p:cNvPr id="7" name="四角形: 角を丸くする 6">
              <a:extLst>
                <a:ext uri="{FF2B5EF4-FFF2-40B4-BE49-F238E27FC236}">
                  <a16:creationId xmlns:a16="http://schemas.microsoft.com/office/drawing/2014/main" id="{6E85D6AC-65E3-BC9B-FB37-A5B5D80F5E2A}"/>
                </a:ext>
              </a:extLst>
            </p:cNvPr>
            <p:cNvSpPr/>
            <p:nvPr/>
          </p:nvSpPr>
          <p:spPr>
            <a:xfrm>
              <a:off x="0" y="0"/>
              <a:ext cx="1628775" cy="1952625"/>
            </a:xfrm>
            <a:prstGeom prst="roundRect">
              <a:avLst>
                <a:gd name="adj" fmla="val 7678"/>
              </a:avLst>
            </a:prstGeom>
            <a:solidFill>
              <a:sysClr val="window" lastClr="FFFFFF"/>
            </a:solidFill>
            <a:ln w="635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8" name="テキスト ボックス 8">
              <a:extLst>
                <a:ext uri="{FF2B5EF4-FFF2-40B4-BE49-F238E27FC236}">
                  <a16:creationId xmlns:a16="http://schemas.microsoft.com/office/drawing/2014/main" id="{AEF1EA0C-461A-E76F-5AA5-FED2E479034F}"/>
                </a:ext>
              </a:extLst>
            </p:cNvPr>
            <p:cNvSpPr txBox="1"/>
            <p:nvPr/>
          </p:nvSpPr>
          <p:spPr>
            <a:xfrm>
              <a:off x="114300" y="1200150"/>
              <a:ext cx="1447800" cy="714375"/>
            </a:xfrm>
            <a:prstGeom prst="rect">
              <a:avLst/>
            </a:prstGeom>
            <a:solidFill>
              <a:sysClr val="window" lastClr="FFFFFF"/>
            </a:solidFill>
            <a:ln w="6350">
              <a:noFill/>
            </a:ln>
          </p:spPr>
          <p:txBody>
            <a:bodyPr rot="0" spcFirstLastPara="0" vert="horz" wrap="square" lIns="0" tIns="36000" rIns="0" bIns="0" numCol="1" spcCol="0" rtlCol="0" fromWordArt="0" anchor="t" anchorCtr="0" forceAA="0" compatLnSpc="1">
              <a:prstTxWarp prst="textNoShape">
                <a:avLst/>
              </a:prstTxWarp>
              <a:noAutofit/>
            </a:bodyPr>
            <a:lstStyle/>
            <a:p>
              <a:pPr algn="ctr"/>
              <a:r>
                <a:rPr lang="ja-JP" sz="1050" kern="100" dirty="0">
                  <a:effectLst/>
                  <a:latin typeface="Century" panose="02040604050505020304" pitchFamily="18" charset="0"/>
                  <a:ea typeface="HG丸ｺﾞｼｯｸM-PRO" panose="020F0600000000000000" pitchFamily="50" charset="-128"/>
                  <a:cs typeface="Times New Roman" panose="02020603050405020304" pitchFamily="18" charset="0"/>
                </a:rPr>
                <a:t>天野　智之</a:t>
              </a:r>
              <a:r>
                <a:rPr lang="ja-JP" sz="800" kern="100" dirty="0">
                  <a:effectLst/>
                  <a:latin typeface="Century" panose="02040604050505020304" pitchFamily="18" charset="0"/>
                  <a:ea typeface="HG丸ｺﾞｼｯｸM-PRO" panose="020F0600000000000000" pitchFamily="50" charset="-128"/>
                  <a:cs typeface="Times New Roman" panose="02020603050405020304" pitchFamily="18" charset="0"/>
                </a:rPr>
                <a:t>弁護士</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sz="1000" kern="100" dirty="0">
                  <a:effectLst/>
                  <a:latin typeface="Century" panose="02040604050505020304" pitchFamily="18" charset="0"/>
                  <a:ea typeface="HG丸ｺﾞｼｯｸM-PRO" panose="020F0600000000000000" pitchFamily="50" charset="-128"/>
                  <a:cs typeface="Times New Roman" panose="02020603050405020304" pitchFamily="18" charset="0"/>
                </a:rPr>
                <a:t>弁護士法人</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sz="1000" kern="100" dirty="0">
                  <a:effectLst/>
                  <a:latin typeface="Century" panose="02040604050505020304" pitchFamily="18" charset="0"/>
                  <a:ea typeface="HG丸ｺﾞｼｯｸM-PRO" panose="020F0600000000000000" pitchFamily="50" charset="-128"/>
                  <a:cs typeface="Times New Roman" panose="02020603050405020304" pitchFamily="18" charset="0"/>
                </a:rPr>
                <a:t>天野・小池法律事務所</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sz="1000" kern="100" dirty="0">
                  <a:effectLst/>
                  <a:latin typeface="Century" panose="02040604050505020304" pitchFamily="18" charset="0"/>
                  <a:ea typeface="HG丸ｺﾞｼｯｸM-PRO" panose="020F0600000000000000" pitchFamily="50" charset="-128"/>
                  <a:cs typeface="Times New Roman" panose="02020603050405020304" pitchFamily="18" charset="0"/>
                </a:rPr>
                <a:t>仙台弁護士会所属</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9" name="図 8" descr="人, スーツ, 衣類, 男性 が含まれている画像&#10;&#10;自動的に生成された説明">
              <a:extLst>
                <a:ext uri="{FF2B5EF4-FFF2-40B4-BE49-F238E27FC236}">
                  <a16:creationId xmlns:a16="http://schemas.microsoft.com/office/drawing/2014/main" id="{31102638-2AAE-DAD1-C2D4-ACECAA484AB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2259"/>
            <a:stretch/>
          </p:blipFill>
          <p:spPr bwMode="auto">
            <a:xfrm>
              <a:off x="400050" y="66675"/>
              <a:ext cx="880110" cy="1158875"/>
            </a:xfrm>
            <a:prstGeom prst="rect">
              <a:avLst/>
            </a:prstGeom>
            <a:ln w="3175">
              <a:noFill/>
            </a:ln>
            <a:extLst>
              <a:ext uri="{53640926-AAD7-44D8-BBD7-CCE9431645EC}">
                <a14:shadowObscured xmlns:a14="http://schemas.microsoft.com/office/drawing/2010/main"/>
              </a:ext>
            </a:extLst>
          </p:spPr>
        </p:pic>
      </p:grpSp>
      <p:sp>
        <p:nvSpPr>
          <p:cNvPr id="2" name="コンテンツ プレースホルダー 3">
            <a:extLst>
              <a:ext uri="{FF2B5EF4-FFF2-40B4-BE49-F238E27FC236}">
                <a16:creationId xmlns:a16="http://schemas.microsoft.com/office/drawing/2014/main" id="{58D10DDC-AFAB-E651-5780-C1D77576DCD4}"/>
              </a:ext>
            </a:extLst>
          </p:cNvPr>
          <p:cNvSpPr txBox="1">
            <a:spLocks/>
          </p:cNvSpPr>
          <p:nvPr/>
        </p:nvSpPr>
        <p:spPr>
          <a:xfrm>
            <a:off x="2039395" y="820690"/>
            <a:ext cx="4480438" cy="2019300"/>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gn="just">
              <a:lnSpc>
                <a:spcPct val="100000"/>
              </a:lnSpc>
              <a:spcBef>
                <a:spcPts val="0"/>
              </a:spcBef>
              <a:buNone/>
            </a:pPr>
            <a:r>
              <a:rPr lang="ja-JP" altLang="en-US" sz="105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今回は相続放棄につきましてお話させていただきます。このテーマは</a:t>
            </a:r>
            <a:r>
              <a:rPr lang="en-US"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2020</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年に一度お話ししたことがあるのですが</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最近ご相談が増えているため</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改めてお話します。</a:t>
            </a:r>
            <a:endParaRPr lang="en-US"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0" indent="0" algn="just">
              <a:lnSpc>
                <a:spcPct val="100000"/>
              </a:lnSpc>
              <a:spcBef>
                <a:spcPts val="0"/>
              </a:spcBef>
              <a:buNone/>
            </a:pP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被相続人の遺産に占める負債額が大きい</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遺産を分散させたくない</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被相続人との関係が悪かったため関わりたくないといった種々の事情により</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遺産を取得したくないというご相談を受けることがあり</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このような場合</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相続放棄をお勧めすることがあります。</a:t>
            </a:r>
          </a:p>
          <a:p>
            <a:pPr marL="0" indent="0" algn="just">
              <a:lnSpc>
                <a:spcPct val="100000"/>
              </a:lnSpc>
              <a:spcBef>
                <a:spcPts val="0"/>
              </a:spcBef>
              <a:buNone/>
            </a:pP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相続放棄とは</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相続開始により一応生じた相続の効果を</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全面的・確定的に消滅させる行為とされており</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相続放棄をした者は</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その相続に関してはじめから相続人でなかったものとみなされます。</a:t>
            </a:r>
          </a:p>
          <a:p>
            <a:pPr marL="0" indent="0" algn="just">
              <a:lnSpc>
                <a:spcPct val="100000"/>
              </a:lnSpc>
              <a:spcBef>
                <a:spcPts val="0"/>
              </a:spcBef>
              <a:buNone/>
            </a:pP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相続放棄の申述手続は家庭裁判所に対して行いますが</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自己のために相続の開始があったことを知った時から３か月以内とされています。</a:t>
            </a:r>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4" name="テキスト ボックス 10">
            <a:extLst>
              <a:ext uri="{FF2B5EF4-FFF2-40B4-BE49-F238E27FC236}">
                <a16:creationId xmlns:a16="http://schemas.microsoft.com/office/drawing/2014/main" id="{C5AD7AF9-706B-C4A9-0D6B-CA41F3E9A85E}"/>
              </a:ext>
            </a:extLst>
          </p:cNvPr>
          <p:cNvSpPr txBox="1"/>
          <p:nvPr/>
        </p:nvSpPr>
        <p:spPr>
          <a:xfrm>
            <a:off x="297000" y="7984784"/>
            <a:ext cx="3785603" cy="1638313"/>
          </a:xfrm>
          <a:prstGeom prst="roundRect">
            <a:avLst>
              <a:gd name="adj" fmla="val 8013"/>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400"/>
              </a:lnSpc>
            </a:pPr>
            <a:r>
              <a:rPr lang="ja-JP" sz="1400" b="1" kern="100" dirty="0">
                <a:solidFill>
                  <a:srgbClr val="0070C0"/>
                </a:solidFill>
                <a:effectLst/>
                <a:latin typeface="Century" panose="02040604050505020304" pitchFamily="18" charset="0"/>
                <a:ea typeface="ＭＳ Ｐゴシック" panose="020B0600070205080204" pitchFamily="50" charset="-128"/>
                <a:cs typeface="Times New Roman" panose="02020603050405020304" pitchFamily="18" charset="0"/>
              </a:rPr>
              <a:t>編集後記</a:t>
            </a:r>
            <a:endParaRPr lang="ja-JP" altLang="en-US" sz="1400" b="1" kern="100" dirty="0">
              <a:solidFill>
                <a:srgbClr val="0070C0"/>
              </a:solidFill>
              <a:effectLst/>
              <a:latin typeface="Century" panose="02040604050505020304" pitchFamily="18" charset="0"/>
              <a:ea typeface="ＭＳ Ｐゴシック" panose="020B0600070205080204" pitchFamily="50" charset="-128"/>
              <a:cs typeface="Times New Roman" panose="02020603050405020304" pitchFamily="18" charset="0"/>
            </a:endParaRPr>
          </a:p>
          <a:p>
            <a:pPr algn="just">
              <a:lnSpc>
                <a:spcPts val="1400"/>
              </a:lnSpc>
            </a:pPr>
            <a:r>
              <a:rPr lang="ja-JP" alt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en-US" sz="1050" kern="100" dirty="0">
                <a:latin typeface="Century" panose="02040604050505020304" pitchFamily="18" charset="0"/>
                <a:ea typeface="ＭＳ 明朝" panose="02020609040205080304" pitchFamily="17" charset="-128"/>
                <a:cs typeface="Times New Roman" panose="02020603050405020304" pitchFamily="18" charset="0"/>
              </a:rPr>
              <a:t>晴れれば猛暑、雨が降れば豪雨、天気が極端で大変ですよね。桜まつりに続いて、</a:t>
            </a:r>
            <a:r>
              <a:rPr lang="en-US" altLang="ja-JP" sz="1050" kern="100" dirty="0">
                <a:latin typeface="Century" panose="02040604050505020304" pitchFamily="18" charset="0"/>
                <a:ea typeface="ＭＳ 明朝" panose="02020609040205080304" pitchFamily="17" charset="-128"/>
                <a:cs typeface="Times New Roman" panose="02020603050405020304" pitchFamily="18" charset="0"/>
              </a:rPr>
              <a:t>4</a:t>
            </a:r>
            <a:r>
              <a:rPr lang="ja-JP" altLang="en-US" sz="1050" kern="100" dirty="0">
                <a:latin typeface="Century" panose="02040604050505020304" pitchFamily="18" charset="0"/>
                <a:ea typeface="ＭＳ 明朝" panose="02020609040205080304" pitchFamily="17" charset="-128"/>
                <a:cs typeface="Times New Roman" panose="02020603050405020304" pitchFamily="18" charset="0"/>
              </a:rPr>
              <a:t>年ぶりに夏まつりが開催されます。とても暑いなか河川敷では準備が行われ、ワクワクします。</a:t>
            </a:r>
            <a:endParaRPr lang="en-US"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400"/>
              </a:lnSpc>
            </a:pPr>
            <a:r>
              <a:rPr lang="ja-JP" altLang="en-US" sz="1050" kern="100" dirty="0">
                <a:latin typeface="Century" panose="02040604050505020304" pitchFamily="18" charset="0"/>
                <a:ea typeface="ＭＳ 明朝" panose="02020609040205080304" pitchFamily="17" charset="-128"/>
                <a:cs typeface="Times New Roman" panose="02020603050405020304" pitchFamily="18" charset="0"/>
              </a:rPr>
              <a:t>この号が出る頃は「立秋」。秋の入り口</a:t>
            </a:r>
            <a:endParaRPr lang="en-US"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400"/>
              </a:lnSpc>
            </a:pPr>
            <a:r>
              <a:rPr lang="ja-JP" altLang="en-US" sz="1050" kern="100" dirty="0">
                <a:latin typeface="Century" panose="02040604050505020304" pitchFamily="18" charset="0"/>
                <a:ea typeface="ＭＳ 明朝" panose="02020609040205080304" pitchFamily="17" charset="-128"/>
                <a:cs typeface="Times New Roman" panose="02020603050405020304" pitchFamily="18" charset="0"/>
              </a:rPr>
              <a:t>です。秋は本当に来るのかと疑う暑さで</a:t>
            </a:r>
            <a:endParaRPr lang="en-US"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400"/>
              </a:lnSpc>
            </a:pPr>
            <a:r>
              <a:rPr lang="ja-JP" altLang="en-US" sz="1050" kern="100" dirty="0">
                <a:latin typeface="Century" panose="02040604050505020304" pitchFamily="18" charset="0"/>
                <a:ea typeface="ＭＳ 明朝" panose="02020609040205080304" pitchFamily="17" charset="-128"/>
                <a:cs typeface="Times New Roman" panose="02020603050405020304" pitchFamily="18" charset="0"/>
              </a:rPr>
              <a:t>すが、秋の虫が鳴き始めて驚きました。</a:t>
            </a:r>
            <a:endParaRPr lang="en-US"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400"/>
              </a:lnSpc>
            </a:pPr>
            <a:r>
              <a:rPr lang="ja-JP" altLang="en-US" sz="1050" kern="100" dirty="0">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 name="テキスト ボックス 2">
            <a:extLst>
              <a:ext uri="{FF2B5EF4-FFF2-40B4-BE49-F238E27FC236}">
                <a16:creationId xmlns:a16="http://schemas.microsoft.com/office/drawing/2014/main" id="{A216031C-41A7-8A64-289F-D719DC6424A9}"/>
              </a:ext>
            </a:extLst>
          </p:cNvPr>
          <p:cNvSpPr txBox="1"/>
          <p:nvPr/>
        </p:nvSpPr>
        <p:spPr>
          <a:xfrm>
            <a:off x="286708" y="2808064"/>
            <a:ext cx="6284584" cy="2031325"/>
          </a:xfrm>
          <a:prstGeom prst="rect">
            <a:avLst/>
          </a:prstGeom>
          <a:noFill/>
        </p:spPr>
        <p:txBody>
          <a:bodyPr wrap="square" rtlCol="0">
            <a:spAutoFit/>
          </a:bodyPr>
          <a:lstStyle/>
          <a:p>
            <a:pPr indent="0" algn="just">
              <a:buNone/>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３か月という期間は本当にあっという間に過ぎてしまうので</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相続放棄をご検討される方はご留意ください。なお</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被相続人の死亡から３か月が経過した場合でも</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例外的に相続放棄が可能となるケースがありますので</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その際はお近くの法律事務所等にご相談ください。</a:t>
            </a:r>
          </a:p>
          <a:p>
            <a:pPr indent="0" algn="just">
              <a:buNone/>
            </a:pP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また</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注意をしなければならないこととしては</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遺産分割協議書のなかで</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「相続しない」との内容で合意したとしても</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これは法定の相続放棄にはあたりません。そのため</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対債権者との関係では</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遺産を受け取っていないのに債務者として扱われてしまいます。</a:t>
            </a:r>
          </a:p>
          <a:p>
            <a:pPr algn="just"/>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その他注意しなければならないこととしては</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相続放棄をした場合でも</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被相続人の死亡に関連して金銭を受領できるときがあります。例えば</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被相続人が死亡した場合における生命保険の保険金については</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被相続人の遺産に含まれない受取人固有の権利とされる扱いが一般です。その結果</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相続放棄をしたものの</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被相続人の死亡に関する生命保険金を受け取ることが可能な場合があります。なお</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この場合でも相続「税」の場面では</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生命保険金がみなし相続財産として扱われるので</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注意が必要です。</a:t>
            </a:r>
          </a:p>
        </p:txBody>
      </p:sp>
      <p:sp>
        <p:nvSpPr>
          <p:cNvPr id="11" name="テキスト ボックス 33">
            <a:extLst>
              <a:ext uri="{FF2B5EF4-FFF2-40B4-BE49-F238E27FC236}">
                <a16:creationId xmlns:a16="http://schemas.microsoft.com/office/drawing/2014/main" id="{6A8DB0ED-1A79-23AC-CCFF-9F09F07F0234}"/>
              </a:ext>
            </a:extLst>
          </p:cNvPr>
          <p:cNvSpPr txBox="1"/>
          <p:nvPr/>
        </p:nvSpPr>
        <p:spPr>
          <a:xfrm>
            <a:off x="297000" y="4827364"/>
            <a:ext cx="6264000" cy="432000"/>
          </a:xfrm>
          <a:prstGeom prst="roundRect">
            <a:avLst/>
          </a:prstGeom>
          <a:solidFill>
            <a:sysClr val="window" lastClr="FFFFFF"/>
          </a:solidFill>
          <a:ln w="6350">
            <a:solidFill>
              <a:prstClr val="black"/>
            </a:solidFill>
          </a:ln>
        </p:spPr>
        <p:txBody>
          <a:bodyPr rot="0" spcFirstLastPara="0" vert="horz" wrap="square" lIns="36000" tIns="0" rIns="0" bIns="0" numCol="1" spcCol="0" rtlCol="0" fromWordArt="0" anchor="ctr" anchorCtr="0" forceAA="0" compatLnSpc="1">
            <a:prstTxWarp prst="textNoShape">
              <a:avLst/>
            </a:prstTxWarp>
            <a:noAutofit/>
          </a:bodyPr>
          <a:lstStyle/>
          <a:p>
            <a:pPr algn="ctr"/>
            <a:r>
              <a:rPr lang="ja-JP" altLang="en-US" sz="2000" kern="100" dirty="0">
                <a:latin typeface="ＭＳ ゴシック" panose="020B0609070205080204" pitchFamily="49" charset="-128"/>
                <a:ea typeface="ＭＳ ゴシック" panose="020B0609070205080204" pitchFamily="49" charset="-128"/>
                <a:cs typeface="Times New Roman" panose="02020603050405020304" pitchFamily="18" charset="0"/>
              </a:rPr>
              <a:t>街の住みここちランキング</a:t>
            </a:r>
            <a:r>
              <a:rPr lang="en-US" altLang="ja-JP" sz="2000" kern="100" dirty="0">
                <a:latin typeface="ＭＳ ゴシック" panose="020B0609070205080204" pitchFamily="49" charset="-128"/>
                <a:ea typeface="ＭＳ ゴシック" panose="020B0609070205080204" pitchFamily="49" charset="-128"/>
                <a:cs typeface="Times New Roman" panose="02020603050405020304" pitchFamily="18" charset="0"/>
              </a:rPr>
              <a:t>2023〈</a:t>
            </a:r>
            <a:r>
              <a:rPr lang="ja-JP" altLang="en-US" sz="2000" kern="100" dirty="0">
                <a:latin typeface="ＭＳ ゴシック" panose="020B0609070205080204" pitchFamily="49" charset="-128"/>
                <a:ea typeface="ＭＳ ゴシック" panose="020B0609070205080204" pitchFamily="49" charset="-128"/>
                <a:cs typeface="Times New Roman" panose="02020603050405020304" pitchFamily="18" charset="0"/>
              </a:rPr>
              <a:t>宮城県版</a:t>
            </a:r>
            <a:r>
              <a:rPr lang="en-US" altLang="ja-JP" sz="20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7" name="テキスト ボックス 16">
            <a:extLst>
              <a:ext uri="{FF2B5EF4-FFF2-40B4-BE49-F238E27FC236}">
                <a16:creationId xmlns:a16="http://schemas.microsoft.com/office/drawing/2014/main" id="{7F59F9B9-28D8-8144-2C50-93E76A835A91}"/>
              </a:ext>
            </a:extLst>
          </p:cNvPr>
          <p:cNvSpPr txBox="1"/>
          <p:nvPr/>
        </p:nvSpPr>
        <p:spPr>
          <a:xfrm>
            <a:off x="286708" y="5283246"/>
            <a:ext cx="3795895" cy="2677656"/>
          </a:xfrm>
          <a:prstGeom prst="rect">
            <a:avLst/>
          </a:prstGeom>
          <a:noFill/>
        </p:spPr>
        <p:txBody>
          <a:bodyPr wrap="square" rtlCol="0">
            <a:spAutoFit/>
          </a:bodyPr>
          <a:lstStyle/>
          <a:p>
            <a:pPr indent="0" algn="just">
              <a:buNone/>
            </a:pPr>
            <a:r>
              <a:rPr lang="ja-JP" altLang="en-US" sz="1050" kern="100" dirty="0">
                <a:latin typeface="ＭＳ 明朝" panose="02020609040205080304" pitchFamily="17" charset="-128"/>
                <a:ea typeface="ＭＳ 明朝" panose="02020609040205080304" pitchFamily="17" charset="-128"/>
                <a:cs typeface="Times New Roman" panose="02020603050405020304" pitchFamily="18" charset="0"/>
              </a:rPr>
              <a:t>　大東建託株式会社が居住満足度調査を行い、「いい部屋ネット 街の住みここちランキング</a:t>
            </a:r>
            <a:r>
              <a:rPr lang="en-US" altLang="ja-JP" sz="1050" kern="100" dirty="0">
                <a:latin typeface="ＭＳ 明朝" panose="02020609040205080304" pitchFamily="17" charset="-128"/>
                <a:ea typeface="ＭＳ 明朝" panose="02020609040205080304" pitchFamily="17" charset="-128"/>
                <a:cs typeface="Times New Roman" panose="02020603050405020304" pitchFamily="18" charset="0"/>
              </a:rPr>
              <a:t>2023〈</a:t>
            </a:r>
            <a:r>
              <a:rPr lang="ja-JP" altLang="en-US" sz="1050" kern="100" dirty="0">
                <a:latin typeface="ＭＳ 明朝" panose="02020609040205080304" pitchFamily="17" charset="-128"/>
                <a:ea typeface="ＭＳ 明朝" panose="02020609040205080304" pitchFamily="17" charset="-128"/>
                <a:cs typeface="Times New Roman" panose="02020603050405020304" pitchFamily="18" charset="0"/>
              </a:rPr>
              <a:t>宮城県版</a:t>
            </a:r>
            <a:r>
              <a:rPr lang="en-US" altLang="ja-JP" sz="1050" kern="100" dirty="0">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1050" kern="100" dirty="0">
                <a:latin typeface="ＭＳ 明朝" panose="02020609040205080304" pitchFamily="17" charset="-128"/>
                <a:ea typeface="ＭＳ 明朝" panose="02020609040205080304" pitchFamily="17" charset="-128"/>
                <a:cs typeface="Times New Roman" panose="02020603050405020304" pitchFamily="18" charset="0"/>
              </a:rPr>
              <a:t>」を発表しました。</a:t>
            </a:r>
            <a:endParaRPr lang="en-US" altLang="ja-JP" sz="1050" kern="100" dirty="0">
              <a:latin typeface="ＭＳ 明朝" panose="02020609040205080304" pitchFamily="17" charset="-128"/>
              <a:ea typeface="ＭＳ 明朝" panose="02020609040205080304" pitchFamily="17" charset="-128"/>
              <a:cs typeface="Times New Roman" panose="02020603050405020304" pitchFamily="18" charset="0"/>
            </a:endParaRPr>
          </a:p>
          <a:p>
            <a:pPr indent="0" algn="just">
              <a:buNone/>
            </a:pP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en-US" altLang="ja-JP" sz="1050" kern="100" dirty="0">
                <a:latin typeface="ＭＳ 明朝" panose="02020609040205080304" pitchFamily="17" charset="-128"/>
                <a:ea typeface="ＭＳ 明朝" panose="02020609040205080304" pitchFamily="17" charset="-128"/>
                <a:cs typeface="Times New Roman" panose="02020603050405020304" pitchFamily="18" charset="0"/>
              </a:rPr>
              <a:t>1</a:t>
            </a:r>
            <a:r>
              <a:rPr lang="ja-JP" altLang="en-US" sz="1050" kern="100" dirty="0">
                <a:latin typeface="ＭＳ 明朝" panose="02020609040205080304" pitchFamily="17" charset="-128"/>
                <a:ea typeface="ＭＳ 明朝" panose="02020609040205080304" pitchFamily="17" charset="-128"/>
                <a:cs typeface="Times New Roman" panose="02020603050405020304" pitchFamily="18" charset="0"/>
              </a:rPr>
              <a:t>位は富谷市、以下仙台市や周辺市がランクインする中、大河原町は</a:t>
            </a:r>
            <a:r>
              <a:rPr lang="en-US" altLang="ja-JP" sz="1050" kern="100" dirty="0">
                <a:latin typeface="ＭＳ 明朝" panose="02020609040205080304" pitchFamily="17" charset="-128"/>
                <a:ea typeface="ＭＳ 明朝" panose="02020609040205080304" pitchFamily="17" charset="-128"/>
                <a:cs typeface="Times New Roman" panose="02020603050405020304" pitchFamily="18" charset="0"/>
              </a:rPr>
              <a:t>12</a:t>
            </a:r>
            <a:r>
              <a:rPr lang="ja-JP" altLang="en-US" sz="1050" kern="100" dirty="0">
                <a:latin typeface="ＭＳ 明朝" panose="02020609040205080304" pitchFamily="17" charset="-128"/>
                <a:ea typeface="ＭＳ 明朝" panose="02020609040205080304" pitchFamily="17" charset="-128"/>
                <a:cs typeface="Times New Roman" panose="02020603050405020304" pitchFamily="18" charset="0"/>
              </a:rPr>
              <a:t>位と、仙南地域では上位に入りました。</a:t>
            </a:r>
            <a:endParaRPr lang="en-US" altLang="ja-JP" sz="1050" kern="100" dirty="0">
              <a:latin typeface="ＭＳ 明朝" panose="02020609040205080304" pitchFamily="17" charset="-128"/>
              <a:ea typeface="ＭＳ 明朝" panose="02020609040205080304" pitchFamily="17" charset="-128"/>
              <a:cs typeface="Times New Roman" panose="02020603050405020304" pitchFamily="18" charset="0"/>
            </a:endParaRPr>
          </a:p>
          <a:p>
            <a:pPr indent="0" algn="just">
              <a:buNone/>
            </a:pP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こういったランキングは、上位に入る自治体</a:t>
            </a:r>
            <a:r>
              <a:rPr lang="ja-JP" altLang="en-US" sz="1050" kern="100" dirty="0">
                <a:latin typeface="ＭＳ 明朝" panose="02020609040205080304" pitchFamily="17" charset="-128"/>
                <a:ea typeface="ＭＳ 明朝" panose="02020609040205080304" pitchFamily="17" charset="-128"/>
                <a:cs typeface="Times New Roman" panose="02020603050405020304" pitchFamily="18" charset="0"/>
              </a:rPr>
              <a:t>と“イオン”</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との関係がよく挙げられます。地方では日常の移動手段が車なので、休日は</a:t>
            </a:r>
            <a:r>
              <a:rPr lang="ja-JP" altLang="en-US" sz="1050" kern="100" dirty="0">
                <a:latin typeface="ＭＳ 明朝" panose="02020609040205080304" pitchFamily="17" charset="-128"/>
                <a:ea typeface="ＭＳ 明朝" panose="02020609040205080304" pitchFamily="17" charset="-128"/>
                <a:cs typeface="Times New Roman" panose="02020603050405020304" pitchFamily="18" charset="0"/>
              </a:rPr>
              <a:t>イオンのような大きなショッピングセンターで過ごすことが多く、</a:t>
            </a:r>
            <a:r>
              <a:rPr lang="en-US" altLang="ja-JP" sz="1050" kern="100" dirty="0">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1050" kern="100" dirty="0">
                <a:latin typeface="ＭＳ 明朝" panose="02020609040205080304" pitchFamily="17" charset="-128"/>
                <a:ea typeface="ＭＳ 明朝" panose="02020609040205080304" pitchFamily="17" charset="-128"/>
                <a:cs typeface="Times New Roman" panose="02020603050405020304" pitchFamily="18" charset="0"/>
              </a:rPr>
              <a:t>イオンがある≒住みやすい</a:t>
            </a:r>
            <a:r>
              <a:rPr lang="en-US" altLang="ja-JP" sz="1050" kern="100" dirty="0">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1050" kern="100" dirty="0">
                <a:latin typeface="ＭＳ 明朝" panose="02020609040205080304" pitchFamily="17" charset="-128"/>
                <a:ea typeface="ＭＳ 明朝" panose="02020609040205080304" pitchFamily="17" charset="-128"/>
                <a:cs typeface="Times New Roman" panose="02020603050405020304" pitchFamily="18" charset="0"/>
              </a:rPr>
              <a:t>となるというものです。</a:t>
            </a:r>
            <a:endParaRPr lang="en-US" altLang="ja-JP" sz="1050" kern="100" dirty="0">
              <a:latin typeface="ＭＳ 明朝" panose="02020609040205080304" pitchFamily="17" charset="-128"/>
              <a:ea typeface="ＭＳ 明朝" panose="02020609040205080304" pitchFamily="17" charset="-128"/>
              <a:cs typeface="Times New Roman" panose="02020603050405020304" pitchFamily="18" charset="0"/>
            </a:endParaRPr>
          </a:p>
          <a:p>
            <a:pPr indent="0" algn="just">
              <a:buNone/>
            </a:pPr>
            <a:r>
              <a:rPr lang="ja-JP" altLang="en-US" sz="1050" kern="100" dirty="0">
                <a:latin typeface="ＭＳ 明朝" panose="02020609040205080304" pitchFamily="17" charset="-128"/>
                <a:ea typeface="ＭＳ 明朝" panose="02020609040205080304" pitchFamily="17" charset="-128"/>
                <a:cs typeface="Times New Roman" panose="02020603050405020304" pitchFamily="18" charset="0"/>
              </a:rPr>
              <a:t>　そこでこのランキングを見ると、富谷市、名取市、利府町には大きなイオンモールがあります。他の自治体に</a:t>
            </a:r>
            <a:r>
              <a:rPr lang="ja-JP" altLang="en-US" sz="1050" kern="100">
                <a:latin typeface="ＭＳ 明朝" panose="02020609040205080304" pitchFamily="17" charset="-128"/>
                <a:ea typeface="ＭＳ 明朝" panose="02020609040205080304" pitchFamily="17" charset="-128"/>
                <a:cs typeface="Times New Roman" panose="02020603050405020304" pitchFamily="18" charset="0"/>
              </a:rPr>
              <a:t>もイオンや大規模商業施設が</a:t>
            </a:r>
            <a:r>
              <a:rPr lang="ja-JP" altLang="en-US" sz="1050" kern="100" dirty="0">
                <a:latin typeface="ＭＳ 明朝" panose="02020609040205080304" pitchFamily="17" charset="-128"/>
                <a:ea typeface="ＭＳ 明朝" panose="02020609040205080304" pitchFamily="17" charset="-128"/>
                <a:cs typeface="Times New Roman" panose="02020603050405020304" pitchFamily="18" charset="0"/>
              </a:rPr>
              <a:t>あることから、大河原町の</a:t>
            </a:r>
            <a:r>
              <a:rPr lang="en-US" altLang="ja-JP" sz="1050" kern="100" dirty="0">
                <a:latin typeface="ＭＳ 明朝" panose="02020609040205080304" pitchFamily="17" charset="-128"/>
                <a:ea typeface="ＭＳ 明朝" panose="02020609040205080304" pitchFamily="17" charset="-128"/>
                <a:cs typeface="Times New Roman" panose="02020603050405020304" pitchFamily="18" charset="0"/>
              </a:rPr>
              <a:t>12</a:t>
            </a:r>
            <a:r>
              <a:rPr lang="ja-JP" altLang="en-US" sz="1050" kern="100" dirty="0">
                <a:latin typeface="ＭＳ 明朝" panose="02020609040205080304" pitchFamily="17" charset="-128"/>
                <a:ea typeface="ＭＳ 明朝" panose="02020609040205080304" pitchFamily="17" charset="-128"/>
                <a:cs typeface="Times New Roman" panose="02020603050405020304" pitchFamily="18" charset="0"/>
              </a:rPr>
              <a:t>位は高順位ではないでしょうか。</a:t>
            </a:r>
            <a:endParaRPr lang="en-US" altLang="ja-JP" sz="1050" kern="100" dirty="0">
              <a:latin typeface="ＭＳ 明朝" panose="02020609040205080304" pitchFamily="17" charset="-128"/>
              <a:ea typeface="ＭＳ 明朝" panose="02020609040205080304" pitchFamily="17" charset="-128"/>
              <a:cs typeface="Times New Roman" panose="02020603050405020304" pitchFamily="18" charset="0"/>
            </a:endParaRPr>
          </a:p>
          <a:p>
            <a:pPr indent="0" algn="just">
              <a:buNone/>
            </a:pP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・昨年順位が「</a:t>
            </a:r>
            <a:r>
              <a:rPr lang="en-US"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」の自治体は、昨年はランキング対象外でした。</a:t>
            </a:r>
            <a:endParaRPr lang="en-US"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graphicFrame>
        <p:nvGraphicFramePr>
          <p:cNvPr id="15" name="表 18">
            <a:extLst>
              <a:ext uri="{FF2B5EF4-FFF2-40B4-BE49-F238E27FC236}">
                <a16:creationId xmlns:a16="http://schemas.microsoft.com/office/drawing/2014/main" id="{F454753C-5C22-400F-65C3-A3D7D0698F8D}"/>
              </a:ext>
            </a:extLst>
          </p:cNvPr>
          <p:cNvGraphicFramePr>
            <a:graphicFrameLocks noGrp="1"/>
          </p:cNvGraphicFramePr>
          <p:nvPr>
            <p:extLst>
              <p:ext uri="{D42A27DB-BD31-4B8C-83A1-F6EECF244321}">
                <p14:modId xmlns:p14="http://schemas.microsoft.com/office/powerpoint/2010/main" val="2325765286"/>
              </p:ext>
            </p:extLst>
          </p:nvPr>
        </p:nvGraphicFramePr>
        <p:xfrm>
          <a:off x="4186926" y="5283246"/>
          <a:ext cx="2379219" cy="4339851"/>
        </p:xfrm>
        <a:graphic>
          <a:graphicData uri="http://schemas.openxmlformats.org/drawingml/2006/table">
            <a:tbl>
              <a:tblPr firstRow="1" bandRow="1">
                <a:tableStyleId>{5C22544A-7EE6-4342-B048-85BDC9FD1C3A}</a:tableStyleId>
              </a:tblPr>
              <a:tblGrid>
                <a:gridCol w="486024">
                  <a:extLst>
                    <a:ext uri="{9D8B030D-6E8A-4147-A177-3AD203B41FA5}">
                      <a16:colId xmlns:a16="http://schemas.microsoft.com/office/drawing/2014/main" val="1917008705"/>
                    </a:ext>
                  </a:extLst>
                </a:gridCol>
                <a:gridCol w="502276">
                  <a:extLst>
                    <a:ext uri="{9D8B030D-6E8A-4147-A177-3AD203B41FA5}">
                      <a16:colId xmlns:a16="http://schemas.microsoft.com/office/drawing/2014/main" val="1619543830"/>
                    </a:ext>
                  </a:extLst>
                </a:gridCol>
                <a:gridCol w="1390919">
                  <a:extLst>
                    <a:ext uri="{9D8B030D-6E8A-4147-A177-3AD203B41FA5}">
                      <a16:colId xmlns:a16="http://schemas.microsoft.com/office/drawing/2014/main" val="442453731"/>
                    </a:ext>
                  </a:extLst>
                </a:gridCol>
              </a:tblGrid>
              <a:tr h="242699">
                <a:tc>
                  <a:txBody>
                    <a:bodyPr/>
                    <a:lstStyle/>
                    <a:p>
                      <a:pPr algn="ctr"/>
                      <a:r>
                        <a:rPr kumimoji="1" lang="ja-JP" altLang="en-US" sz="1000" dirty="0">
                          <a:latin typeface="ＭＳ ゴシック" panose="020B0609070205080204" pitchFamily="49" charset="-128"/>
                          <a:ea typeface="ＭＳ ゴシック" panose="020B0609070205080204" pitchFamily="49" charset="-128"/>
                        </a:rPr>
                        <a:t>順位</a:t>
                      </a:r>
                    </a:p>
                  </a:txBody>
                  <a:tcPr anchor="ct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昨年順位</a:t>
                      </a:r>
                    </a:p>
                  </a:txBody>
                  <a:tcPr anchor="ct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自治体名</a:t>
                      </a:r>
                      <a:endParaRPr kumimoji="1" lang="en-US" altLang="ja-JP" sz="10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487929908"/>
                  </a:ext>
                </a:extLst>
              </a:tr>
              <a:tr h="242699">
                <a:tc>
                  <a:txBody>
                    <a:bodyPr/>
                    <a:lstStyle/>
                    <a:p>
                      <a:pPr algn="ctr"/>
                      <a:r>
                        <a:rPr kumimoji="1" lang="en-US" altLang="ja-JP" sz="1000" dirty="0">
                          <a:latin typeface="ＭＳ ゴシック" panose="020B0609070205080204" pitchFamily="49" charset="-128"/>
                          <a:ea typeface="ＭＳ ゴシック" panose="020B0609070205080204" pitchFamily="49" charset="-128"/>
                        </a:rPr>
                        <a:t>1</a:t>
                      </a:r>
                      <a:r>
                        <a:rPr kumimoji="1" lang="ja-JP" altLang="en-US" sz="1000" dirty="0">
                          <a:latin typeface="ＭＳ ゴシック" panose="020B0609070205080204" pitchFamily="49" charset="-128"/>
                          <a:ea typeface="ＭＳ ゴシック" panose="020B0609070205080204" pitchFamily="49" charset="-128"/>
                        </a:rPr>
                        <a:t>位</a:t>
                      </a:r>
                    </a:p>
                  </a:txBody>
                  <a:tcPr anchor="ctr"/>
                </a:tc>
                <a:tc>
                  <a:txBody>
                    <a:bodyPr/>
                    <a:lstStyle/>
                    <a:p>
                      <a:pPr algn="ctr"/>
                      <a:r>
                        <a:rPr kumimoji="1" lang="en-US" altLang="ja-JP" sz="1000" dirty="0">
                          <a:latin typeface="ＭＳ ゴシック" panose="020B0609070205080204" pitchFamily="49" charset="-128"/>
                          <a:ea typeface="ＭＳ ゴシック" panose="020B0609070205080204" pitchFamily="49" charset="-128"/>
                        </a:rPr>
                        <a:t>1</a:t>
                      </a:r>
                      <a:r>
                        <a:rPr kumimoji="1" lang="ja-JP" altLang="en-US" sz="1000" dirty="0">
                          <a:latin typeface="ＭＳ ゴシック" panose="020B0609070205080204" pitchFamily="49" charset="-128"/>
                          <a:ea typeface="ＭＳ ゴシック" panose="020B0609070205080204" pitchFamily="49" charset="-128"/>
                        </a:rPr>
                        <a:t>位</a:t>
                      </a:r>
                    </a:p>
                  </a:txBody>
                  <a:tcPr anchor="ctr"/>
                </a:tc>
                <a:tc>
                  <a:txBody>
                    <a:bodyPr/>
                    <a:lstStyle/>
                    <a:p>
                      <a:r>
                        <a:rPr kumimoji="1" lang="ja-JP" altLang="en-US" sz="1000" dirty="0">
                          <a:latin typeface="ＭＳ ゴシック" panose="020B0609070205080204" pitchFamily="49" charset="-128"/>
                          <a:ea typeface="ＭＳ ゴシック" panose="020B0609070205080204" pitchFamily="49" charset="-128"/>
                        </a:rPr>
                        <a:t>富谷市</a:t>
                      </a:r>
                    </a:p>
                  </a:txBody>
                  <a:tcPr/>
                </a:tc>
                <a:extLst>
                  <a:ext uri="{0D108BD9-81ED-4DB2-BD59-A6C34878D82A}">
                    <a16:rowId xmlns:a16="http://schemas.microsoft.com/office/drawing/2014/main" val="2141444591"/>
                  </a:ext>
                </a:extLst>
              </a:tr>
              <a:tr h="242699">
                <a:tc>
                  <a:txBody>
                    <a:bodyPr/>
                    <a:lstStyle/>
                    <a:p>
                      <a:pPr algn="ctr"/>
                      <a:r>
                        <a:rPr kumimoji="1" lang="en-US" altLang="ja-JP" sz="1000" dirty="0">
                          <a:latin typeface="ＭＳ ゴシック" panose="020B0609070205080204" pitchFamily="49" charset="-128"/>
                          <a:ea typeface="ＭＳ ゴシック" panose="020B0609070205080204" pitchFamily="49" charset="-128"/>
                        </a:rPr>
                        <a:t>2</a:t>
                      </a:r>
                      <a:r>
                        <a:rPr kumimoji="1" lang="ja-JP" altLang="en-US" sz="1000" dirty="0">
                          <a:latin typeface="ＭＳ ゴシック" panose="020B0609070205080204" pitchFamily="49" charset="-128"/>
                          <a:ea typeface="ＭＳ ゴシック" panose="020B0609070205080204" pitchFamily="49" charset="-128"/>
                        </a:rPr>
                        <a:t>位</a:t>
                      </a:r>
                    </a:p>
                  </a:txBody>
                  <a:tcPr anchor="ctr"/>
                </a:tc>
                <a:tc>
                  <a:txBody>
                    <a:bodyPr/>
                    <a:lstStyle/>
                    <a:p>
                      <a:pPr algn="ctr"/>
                      <a:r>
                        <a:rPr kumimoji="1" lang="en-US" altLang="ja-JP" sz="1000" dirty="0">
                          <a:latin typeface="ＭＳ ゴシック" panose="020B0609070205080204" pitchFamily="49" charset="-128"/>
                          <a:ea typeface="ＭＳ ゴシック" panose="020B0609070205080204" pitchFamily="49" charset="-128"/>
                        </a:rPr>
                        <a:t>2</a:t>
                      </a:r>
                      <a:r>
                        <a:rPr kumimoji="1" lang="ja-JP" altLang="en-US" sz="1000" dirty="0">
                          <a:latin typeface="ＭＳ ゴシック" panose="020B0609070205080204" pitchFamily="49" charset="-128"/>
                          <a:ea typeface="ＭＳ ゴシック" panose="020B0609070205080204" pitchFamily="49" charset="-128"/>
                        </a:rPr>
                        <a:t>位</a:t>
                      </a:r>
                    </a:p>
                  </a:txBody>
                  <a:tcPr anchor="ctr"/>
                </a:tc>
                <a:tc>
                  <a:txBody>
                    <a:bodyPr/>
                    <a:lstStyle/>
                    <a:p>
                      <a:r>
                        <a:rPr kumimoji="1" lang="ja-JP" altLang="en-US" sz="1000" dirty="0">
                          <a:latin typeface="ＭＳ ゴシック" panose="020B0609070205080204" pitchFamily="49" charset="-128"/>
                          <a:ea typeface="ＭＳ ゴシック" panose="020B0609070205080204" pitchFamily="49" charset="-128"/>
                        </a:rPr>
                        <a:t>仙台市太白区</a:t>
                      </a:r>
                    </a:p>
                  </a:txBody>
                  <a:tcPr/>
                </a:tc>
                <a:extLst>
                  <a:ext uri="{0D108BD9-81ED-4DB2-BD59-A6C34878D82A}">
                    <a16:rowId xmlns:a16="http://schemas.microsoft.com/office/drawing/2014/main" val="1824604950"/>
                  </a:ext>
                </a:extLst>
              </a:tr>
              <a:tr h="242699">
                <a:tc>
                  <a:txBody>
                    <a:bodyPr/>
                    <a:lstStyle/>
                    <a:p>
                      <a:pPr algn="ctr"/>
                      <a:r>
                        <a:rPr kumimoji="1" lang="en-US" altLang="ja-JP" sz="1000" dirty="0">
                          <a:latin typeface="ＭＳ ゴシック" panose="020B0609070205080204" pitchFamily="49" charset="-128"/>
                          <a:ea typeface="ＭＳ ゴシック" panose="020B0609070205080204" pitchFamily="49" charset="-128"/>
                        </a:rPr>
                        <a:t>3</a:t>
                      </a:r>
                      <a:r>
                        <a:rPr kumimoji="1" lang="ja-JP" altLang="en-US" sz="1000" dirty="0">
                          <a:latin typeface="ＭＳ ゴシック" panose="020B0609070205080204" pitchFamily="49" charset="-128"/>
                          <a:ea typeface="ＭＳ ゴシック" panose="020B0609070205080204" pitchFamily="49" charset="-128"/>
                        </a:rPr>
                        <a:t>位</a:t>
                      </a:r>
                    </a:p>
                  </a:txBody>
                  <a:tcPr anchor="ctr"/>
                </a:tc>
                <a:tc>
                  <a:txBody>
                    <a:bodyPr/>
                    <a:lstStyle/>
                    <a:p>
                      <a:pPr algn="ctr"/>
                      <a:r>
                        <a:rPr kumimoji="1" lang="en-US" altLang="ja-JP" sz="1000" dirty="0">
                          <a:latin typeface="ＭＳ ゴシック" panose="020B0609070205080204" pitchFamily="49" charset="-128"/>
                          <a:ea typeface="ＭＳ ゴシック" panose="020B0609070205080204" pitchFamily="49" charset="-128"/>
                        </a:rPr>
                        <a:t>4</a:t>
                      </a:r>
                      <a:r>
                        <a:rPr kumimoji="1" lang="ja-JP" altLang="en-US" sz="1000" dirty="0">
                          <a:latin typeface="ＭＳ ゴシック" panose="020B0609070205080204" pitchFamily="49" charset="-128"/>
                          <a:ea typeface="ＭＳ ゴシック" panose="020B0609070205080204" pitchFamily="49" charset="-128"/>
                        </a:rPr>
                        <a:t>位</a:t>
                      </a:r>
                    </a:p>
                  </a:txBody>
                  <a:tcPr anchor="ctr"/>
                </a:tc>
                <a:tc>
                  <a:txBody>
                    <a:bodyPr/>
                    <a:lstStyle/>
                    <a:p>
                      <a:r>
                        <a:rPr kumimoji="1" lang="ja-JP" altLang="en-US" sz="1000" dirty="0">
                          <a:latin typeface="ＭＳ ゴシック" panose="020B0609070205080204" pitchFamily="49" charset="-128"/>
                          <a:ea typeface="ＭＳ ゴシック" panose="020B0609070205080204" pitchFamily="49" charset="-128"/>
                        </a:rPr>
                        <a:t>仙台市青葉区</a:t>
                      </a:r>
                    </a:p>
                  </a:txBody>
                  <a:tcPr/>
                </a:tc>
                <a:extLst>
                  <a:ext uri="{0D108BD9-81ED-4DB2-BD59-A6C34878D82A}">
                    <a16:rowId xmlns:a16="http://schemas.microsoft.com/office/drawing/2014/main" val="1731953873"/>
                  </a:ext>
                </a:extLst>
              </a:tr>
              <a:tr h="242699">
                <a:tc>
                  <a:txBody>
                    <a:bodyPr/>
                    <a:lstStyle/>
                    <a:p>
                      <a:pPr algn="ctr"/>
                      <a:r>
                        <a:rPr kumimoji="1" lang="en-US" altLang="ja-JP" sz="1000" dirty="0">
                          <a:latin typeface="ＭＳ ゴシック" panose="020B0609070205080204" pitchFamily="49" charset="-128"/>
                          <a:ea typeface="ＭＳ ゴシック" panose="020B0609070205080204" pitchFamily="49" charset="-128"/>
                        </a:rPr>
                        <a:t>4</a:t>
                      </a:r>
                      <a:r>
                        <a:rPr kumimoji="1" lang="ja-JP" altLang="en-US" sz="1000" dirty="0">
                          <a:latin typeface="ＭＳ ゴシック" panose="020B0609070205080204" pitchFamily="49" charset="-128"/>
                          <a:ea typeface="ＭＳ ゴシック" panose="020B0609070205080204" pitchFamily="49" charset="-128"/>
                        </a:rPr>
                        <a:t>位</a:t>
                      </a:r>
                    </a:p>
                  </a:txBody>
                  <a:tcPr anchor="ctr"/>
                </a:tc>
                <a:tc>
                  <a:txBody>
                    <a:bodyPr/>
                    <a:lstStyle/>
                    <a:p>
                      <a:pPr algn="ctr"/>
                      <a:r>
                        <a:rPr kumimoji="1" lang="en-US" altLang="ja-JP" sz="1000" dirty="0">
                          <a:latin typeface="ＭＳ ゴシック" panose="020B0609070205080204" pitchFamily="49" charset="-128"/>
                          <a:ea typeface="ＭＳ ゴシック" panose="020B0609070205080204" pitchFamily="49" charset="-128"/>
                        </a:rPr>
                        <a:t>6</a:t>
                      </a:r>
                      <a:r>
                        <a:rPr kumimoji="1" lang="ja-JP" altLang="en-US" sz="1000" dirty="0">
                          <a:latin typeface="ＭＳ ゴシック" panose="020B0609070205080204" pitchFamily="49" charset="-128"/>
                          <a:ea typeface="ＭＳ ゴシック" panose="020B0609070205080204" pitchFamily="49" charset="-128"/>
                        </a:rPr>
                        <a:t>位</a:t>
                      </a:r>
                    </a:p>
                  </a:txBody>
                  <a:tcPr anchor="ctr"/>
                </a:tc>
                <a:tc>
                  <a:txBody>
                    <a:bodyPr/>
                    <a:lstStyle/>
                    <a:p>
                      <a:r>
                        <a:rPr kumimoji="1" lang="ja-JP" altLang="en-US" sz="1000" dirty="0">
                          <a:latin typeface="ＭＳ ゴシック" panose="020B0609070205080204" pitchFamily="49" charset="-128"/>
                          <a:ea typeface="ＭＳ ゴシック" panose="020B0609070205080204" pitchFamily="49" charset="-128"/>
                        </a:rPr>
                        <a:t>仙台市泉区</a:t>
                      </a:r>
                    </a:p>
                  </a:txBody>
                  <a:tcPr/>
                </a:tc>
                <a:extLst>
                  <a:ext uri="{0D108BD9-81ED-4DB2-BD59-A6C34878D82A}">
                    <a16:rowId xmlns:a16="http://schemas.microsoft.com/office/drawing/2014/main" val="1356244964"/>
                  </a:ext>
                </a:extLst>
              </a:tr>
              <a:tr h="242699">
                <a:tc>
                  <a:txBody>
                    <a:bodyPr/>
                    <a:lstStyle/>
                    <a:p>
                      <a:pPr algn="ctr"/>
                      <a:r>
                        <a:rPr kumimoji="1" lang="en-US" altLang="ja-JP" sz="1000" dirty="0">
                          <a:latin typeface="ＭＳ ゴシック" panose="020B0609070205080204" pitchFamily="49" charset="-128"/>
                          <a:ea typeface="ＭＳ ゴシック" panose="020B0609070205080204" pitchFamily="49" charset="-128"/>
                        </a:rPr>
                        <a:t>5</a:t>
                      </a:r>
                      <a:r>
                        <a:rPr kumimoji="1" lang="ja-JP" altLang="en-US" sz="1000" dirty="0">
                          <a:latin typeface="ＭＳ ゴシック" panose="020B0609070205080204" pitchFamily="49" charset="-128"/>
                          <a:ea typeface="ＭＳ ゴシック" panose="020B0609070205080204" pitchFamily="49" charset="-128"/>
                        </a:rPr>
                        <a:t>位</a:t>
                      </a:r>
                    </a:p>
                  </a:txBody>
                  <a:tcPr anchor="ctr"/>
                </a:tc>
                <a:tc>
                  <a:txBody>
                    <a:bodyPr/>
                    <a:lstStyle/>
                    <a:p>
                      <a:pPr algn="ctr"/>
                      <a:r>
                        <a:rPr kumimoji="1" lang="en-US" altLang="ja-JP" sz="1000" dirty="0">
                          <a:latin typeface="ＭＳ ゴシック" panose="020B0609070205080204" pitchFamily="49" charset="-128"/>
                          <a:ea typeface="ＭＳ ゴシック" panose="020B0609070205080204" pitchFamily="49" charset="-128"/>
                        </a:rPr>
                        <a:t>3</a:t>
                      </a:r>
                      <a:r>
                        <a:rPr kumimoji="1" lang="ja-JP" altLang="en-US" sz="1000" dirty="0">
                          <a:latin typeface="ＭＳ ゴシック" panose="020B0609070205080204" pitchFamily="49" charset="-128"/>
                          <a:ea typeface="ＭＳ ゴシック" panose="020B0609070205080204" pitchFamily="49" charset="-128"/>
                        </a:rPr>
                        <a:t>位</a:t>
                      </a:r>
                    </a:p>
                  </a:txBody>
                  <a:tcPr anchor="ctr"/>
                </a:tc>
                <a:tc>
                  <a:txBody>
                    <a:bodyPr/>
                    <a:lstStyle/>
                    <a:p>
                      <a:r>
                        <a:rPr kumimoji="1" lang="ja-JP" altLang="en-US" sz="1000" dirty="0">
                          <a:latin typeface="ＭＳ ゴシック" panose="020B0609070205080204" pitchFamily="49" charset="-128"/>
                          <a:ea typeface="ＭＳ ゴシック" panose="020B0609070205080204" pitchFamily="49" charset="-128"/>
                        </a:rPr>
                        <a:t>仙台市若林区</a:t>
                      </a:r>
                    </a:p>
                  </a:txBody>
                  <a:tcPr/>
                </a:tc>
                <a:extLst>
                  <a:ext uri="{0D108BD9-81ED-4DB2-BD59-A6C34878D82A}">
                    <a16:rowId xmlns:a16="http://schemas.microsoft.com/office/drawing/2014/main" val="354700412"/>
                  </a:ext>
                </a:extLst>
              </a:tr>
              <a:tr h="242699">
                <a:tc>
                  <a:txBody>
                    <a:bodyPr/>
                    <a:lstStyle/>
                    <a:p>
                      <a:pPr algn="ctr"/>
                      <a:r>
                        <a:rPr kumimoji="1" lang="en-US" altLang="ja-JP" sz="1000" dirty="0">
                          <a:latin typeface="ＭＳ ゴシック" panose="020B0609070205080204" pitchFamily="49" charset="-128"/>
                          <a:ea typeface="ＭＳ ゴシック" panose="020B0609070205080204" pitchFamily="49" charset="-128"/>
                        </a:rPr>
                        <a:t>6</a:t>
                      </a:r>
                      <a:r>
                        <a:rPr kumimoji="1" lang="ja-JP" altLang="en-US" sz="1000" dirty="0">
                          <a:latin typeface="ＭＳ ゴシック" panose="020B0609070205080204" pitchFamily="49" charset="-128"/>
                          <a:ea typeface="ＭＳ ゴシック" panose="020B0609070205080204" pitchFamily="49" charset="-128"/>
                        </a:rPr>
                        <a:t>位</a:t>
                      </a:r>
                    </a:p>
                  </a:txBody>
                  <a:tcPr anchor="ctr"/>
                </a:tc>
                <a:tc>
                  <a:txBody>
                    <a:bodyPr/>
                    <a:lstStyle/>
                    <a:p>
                      <a:pPr algn="ctr"/>
                      <a:r>
                        <a:rPr kumimoji="1" lang="en-US" altLang="ja-JP" sz="1000" dirty="0">
                          <a:latin typeface="ＭＳ ゴシック" panose="020B0609070205080204" pitchFamily="49" charset="-128"/>
                          <a:ea typeface="ＭＳ ゴシック" panose="020B0609070205080204" pitchFamily="49" charset="-128"/>
                        </a:rPr>
                        <a:t>7</a:t>
                      </a:r>
                      <a:r>
                        <a:rPr kumimoji="1" lang="ja-JP" altLang="en-US" sz="1000" dirty="0">
                          <a:latin typeface="ＭＳ ゴシック" panose="020B0609070205080204" pitchFamily="49" charset="-128"/>
                          <a:ea typeface="ＭＳ ゴシック" panose="020B0609070205080204" pitchFamily="49" charset="-128"/>
                        </a:rPr>
                        <a:t>位</a:t>
                      </a:r>
                    </a:p>
                  </a:txBody>
                  <a:tcPr anchor="ctr"/>
                </a:tc>
                <a:tc>
                  <a:txBody>
                    <a:bodyPr/>
                    <a:lstStyle/>
                    <a:p>
                      <a:r>
                        <a:rPr kumimoji="1" lang="ja-JP" altLang="en-US" sz="1000" dirty="0">
                          <a:latin typeface="ＭＳ ゴシック" panose="020B0609070205080204" pitchFamily="49" charset="-128"/>
                          <a:ea typeface="ＭＳ ゴシック" panose="020B0609070205080204" pitchFamily="49" charset="-128"/>
                        </a:rPr>
                        <a:t>仙台市宮城野区</a:t>
                      </a:r>
                    </a:p>
                  </a:txBody>
                  <a:tcPr/>
                </a:tc>
                <a:extLst>
                  <a:ext uri="{0D108BD9-81ED-4DB2-BD59-A6C34878D82A}">
                    <a16:rowId xmlns:a16="http://schemas.microsoft.com/office/drawing/2014/main" val="4118717935"/>
                  </a:ext>
                </a:extLst>
              </a:tr>
              <a:tr h="242699">
                <a:tc>
                  <a:txBody>
                    <a:bodyPr/>
                    <a:lstStyle/>
                    <a:p>
                      <a:pPr algn="ctr"/>
                      <a:r>
                        <a:rPr kumimoji="1" lang="en-US" altLang="ja-JP" sz="1000" dirty="0">
                          <a:latin typeface="ＭＳ ゴシック" panose="020B0609070205080204" pitchFamily="49" charset="-128"/>
                          <a:ea typeface="ＭＳ ゴシック" panose="020B0609070205080204" pitchFamily="49" charset="-128"/>
                        </a:rPr>
                        <a:t>7</a:t>
                      </a:r>
                      <a:r>
                        <a:rPr kumimoji="1" lang="ja-JP" altLang="en-US" sz="1000" dirty="0">
                          <a:latin typeface="ＭＳ ゴシック" panose="020B0609070205080204" pitchFamily="49" charset="-128"/>
                          <a:ea typeface="ＭＳ ゴシック" panose="020B0609070205080204" pitchFamily="49" charset="-128"/>
                        </a:rPr>
                        <a:t>位</a:t>
                      </a:r>
                    </a:p>
                  </a:txBody>
                  <a:tcPr anchor="ctr"/>
                </a:tc>
                <a:tc>
                  <a:txBody>
                    <a:bodyPr/>
                    <a:lstStyle/>
                    <a:p>
                      <a:pPr algn="ctr"/>
                      <a:r>
                        <a:rPr kumimoji="1" lang="en-US" altLang="ja-JP" sz="1000" dirty="0">
                          <a:latin typeface="ＭＳ ゴシック" panose="020B0609070205080204" pitchFamily="49" charset="-128"/>
                          <a:ea typeface="ＭＳ ゴシック" panose="020B0609070205080204" pitchFamily="49" charset="-128"/>
                        </a:rPr>
                        <a:t>8</a:t>
                      </a:r>
                      <a:r>
                        <a:rPr kumimoji="1" lang="ja-JP" altLang="en-US" sz="1000" dirty="0">
                          <a:latin typeface="ＭＳ ゴシック" panose="020B0609070205080204" pitchFamily="49" charset="-128"/>
                          <a:ea typeface="ＭＳ ゴシック" panose="020B0609070205080204" pitchFamily="49" charset="-128"/>
                        </a:rPr>
                        <a:t>位</a:t>
                      </a:r>
                    </a:p>
                  </a:txBody>
                  <a:tcPr anchor="ctr"/>
                </a:tc>
                <a:tc>
                  <a:txBody>
                    <a:bodyPr/>
                    <a:lstStyle/>
                    <a:p>
                      <a:r>
                        <a:rPr kumimoji="1" lang="ja-JP" altLang="en-US" sz="1000" dirty="0">
                          <a:latin typeface="ＭＳ ゴシック" panose="020B0609070205080204" pitchFamily="49" charset="-128"/>
                          <a:ea typeface="ＭＳ ゴシック" panose="020B0609070205080204" pitchFamily="49" charset="-128"/>
                        </a:rPr>
                        <a:t>名取市</a:t>
                      </a:r>
                    </a:p>
                  </a:txBody>
                  <a:tcPr/>
                </a:tc>
                <a:extLst>
                  <a:ext uri="{0D108BD9-81ED-4DB2-BD59-A6C34878D82A}">
                    <a16:rowId xmlns:a16="http://schemas.microsoft.com/office/drawing/2014/main" val="3549929504"/>
                  </a:ext>
                </a:extLst>
              </a:tr>
              <a:tr h="242699">
                <a:tc>
                  <a:txBody>
                    <a:bodyPr/>
                    <a:lstStyle/>
                    <a:p>
                      <a:pPr algn="ctr"/>
                      <a:r>
                        <a:rPr kumimoji="1" lang="en-US" altLang="ja-JP" sz="1000" dirty="0">
                          <a:latin typeface="ＭＳ ゴシック" panose="020B0609070205080204" pitchFamily="49" charset="-128"/>
                          <a:ea typeface="ＭＳ ゴシック" panose="020B0609070205080204" pitchFamily="49" charset="-128"/>
                        </a:rPr>
                        <a:t>8</a:t>
                      </a:r>
                      <a:r>
                        <a:rPr kumimoji="1" lang="ja-JP" altLang="en-US" sz="1000" dirty="0">
                          <a:latin typeface="ＭＳ ゴシック" panose="020B0609070205080204" pitchFamily="49" charset="-128"/>
                          <a:ea typeface="ＭＳ ゴシック" panose="020B0609070205080204" pitchFamily="49" charset="-128"/>
                        </a:rPr>
                        <a:t>位</a:t>
                      </a:r>
                    </a:p>
                  </a:txBody>
                  <a:tcPr anchor="ctr"/>
                </a:tc>
                <a:tc>
                  <a:txBody>
                    <a:bodyPr/>
                    <a:lstStyle/>
                    <a:p>
                      <a:pPr algn="ctr"/>
                      <a:r>
                        <a:rPr kumimoji="1" lang="en-US" altLang="ja-JP" sz="1000" dirty="0">
                          <a:latin typeface="ＭＳ ゴシック" panose="020B0609070205080204" pitchFamily="49" charset="-128"/>
                          <a:ea typeface="ＭＳ ゴシック" panose="020B0609070205080204" pitchFamily="49" charset="-128"/>
                        </a:rPr>
                        <a:t>5</a:t>
                      </a:r>
                      <a:r>
                        <a:rPr kumimoji="1" lang="ja-JP" altLang="en-US" sz="1000" dirty="0">
                          <a:latin typeface="ＭＳ ゴシック" panose="020B0609070205080204" pitchFamily="49" charset="-128"/>
                          <a:ea typeface="ＭＳ ゴシック" panose="020B0609070205080204" pitchFamily="49" charset="-128"/>
                        </a:rPr>
                        <a:t>位</a:t>
                      </a:r>
                    </a:p>
                  </a:txBody>
                  <a:tcPr anchor="ctr"/>
                </a:tc>
                <a:tc>
                  <a:txBody>
                    <a:bodyPr/>
                    <a:lstStyle/>
                    <a:p>
                      <a:r>
                        <a:rPr kumimoji="1" lang="ja-JP" altLang="en-US" sz="1000" dirty="0">
                          <a:latin typeface="ＭＳ ゴシック" panose="020B0609070205080204" pitchFamily="49" charset="-128"/>
                          <a:ea typeface="ＭＳ ゴシック" panose="020B0609070205080204" pitchFamily="49" charset="-128"/>
                        </a:rPr>
                        <a:t>宮城郡利府町</a:t>
                      </a:r>
                    </a:p>
                  </a:txBody>
                  <a:tcPr/>
                </a:tc>
                <a:extLst>
                  <a:ext uri="{0D108BD9-81ED-4DB2-BD59-A6C34878D82A}">
                    <a16:rowId xmlns:a16="http://schemas.microsoft.com/office/drawing/2014/main" val="1064909790"/>
                  </a:ext>
                </a:extLst>
              </a:tr>
              <a:tr h="286011">
                <a:tc>
                  <a:txBody>
                    <a:bodyPr/>
                    <a:lstStyle/>
                    <a:p>
                      <a:pPr algn="ctr"/>
                      <a:r>
                        <a:rPr kumimoji="1" lang="en-US" altLang="ja-JP" sz="1000" dirty="0">
                          <a:latin typeface="ＭＳ ゴシック" panose="020B0609070205080204" pitchFamily="49" charset="-128"/>
                          <a:ea typeface="ＭＳ ゴシック" panose="020B0609070205080204" pitchFamily="49" charset="-128"/>
                        </a:rPr>
                        <a:t>9</a:t>
                      </a:r>
                      <a:r>
                        <a:rPr kumimoji="1" lang="ja-JP" altLang="en-US" sz="1000" dirty="0">
                          <a:latin typeface="ＭＳ ゴシック" panose="020B0609070205080204" pitchFamily="49" charset="-128"/>
                          <a:ea typeface="ＭＳ ゴシック" panose="020B0609070205080204" pitchFamily="49" charset="-128"/>
                        </a:rPr>
                        <a:t>位</a:t>
                      </a:r>
                    </a:p>
                  </a:txBody>
                  <a:tcPr anchor="ctr"/>
                </a:tc>
                <a:tc>
                  <a:txBody>
                    <a:bodyPr/>
                    <a:lstStyle/>
                    <a:p>
                      <a:pPr algn="ctr"/>
                      <a:r>
                        <a:rPr kumimoji="1" lang="en-US" altLang="ja-JP" sz="1000" dirty="0">
                          <a:latin typeface="ＭＳ ゴシック" panose="020B0609070205080204" pitchFamily="49" charset="-128"/>
                          <a:ea typeface="ＭＳ ゴシック" panose="020B0609070205080204" pitchFamily="49" charset="-128"/>
                        </a:rPr>
                        <a:t>9</a:t>
                      </a:r>
                      <a:r>
                        <a:rPr kumimoji="1" lang="ja-JP" altLang="en-US" sz="1000" dirty="0">
                          <a:latin typeface="ＭＳ ゴシック" panose="020B0609070205080204" pitchFamily="49" charset="-128"/>
                          <a:ea typeface="ＭＳ ゴシック" panose="020B0609070205080204" pitchFamily="49" charset="-128"/>
                        </a:rPr>
                        <a:t>位</a:t>
                      </a:r>
                    </a:p>
                  </a:txBody>
                  <a:tcPr anchor="ctr"/>
                </a:tc>
                <a:tc>
                  <a:txBody>
                    <a:bodyPr/>
                    <a:lstStyle/>
                    <a:p>
                      <a:r>
                        <a:rPr kumimoji="1" lang="ja-JP" altLang="en-US" sz="1000" dirty="0">
                          <a:latin typeface="ＭＳ ゴシック" panose="020B0609070205080204" pitchFamily="49" charset="-128"/>
                          <a:ea typeface="ＭＳ ゴシック" panose="020B0609070205080204" pitchFamily="49" charset="-128"/>
                        </a:rPr>
                        <a:t>多賀城市</a:t>
                      </a:r>
                    </a:p>
                  </a:txBody>
                  <a:tcPr/>
                </a:tc>
                <a:extLst>
                  <a:ext uri="{0D108BD9-81ED-4DB2-BD59-A6C34878D82A}">
                    <a16:rowId xmlns:a16="http://schemas.microsoft.com/office/drawing/2014/main" val="2740450135"/>
                  </a:ext>
                </a:extLst>
              </a:tr>
              <a:tr h="242699">
                <a:tc>
                  <a:txBody>
                    <a:bodyPr/>
                    <a:lstStyle/>
                    <a:p>
                      <a:pPr algn="ctr"/>
                      <a:r>
                        <a:rPr kumimoji="1" lang="en-US" altLang="ja-JP" sz="1000" dirty="0">
                          <a:latin typeface="ＭＳ ゴシック" panose="020B0609070205080204" pitchFamily="49" charset="-128"/>
                          <a:ea typeface="ＭＳ ゴシック" panose="020B0609070205080204" pitchFamily="49" charset="-128"/>
                        </a:rPr>
                        <a:t>10</a:t>
                      </a:r>
                      <a:r>
                        <a:rPr kumimoji="1" lang="ja-JP" altLang="en-US" sz="1000" dirty="0">
                          <a:latin typeface="ＭＳ ゴシック" panose="020B0609070205080204" pitchFamily="49" charset="-128"/>
                          <a:ea typeface="ＭＳ ゴシック" panose="020B0609070205080204" pitchFamily="49" charset="-128"/>
                        </a:rPr>
                        <a:t>位</a:t>
                      </a:r>
                    </a:p>
                  </a:txBody>
                  <a:tcPr anchor="ctr"/>
                </a:tc>
                <a:tc>
                  <a:txBody>
                    <a:bodyPr/>
                    <a:lstStyle/>
                    <a:p>
                      <a:pPr algn="ctr"/>
                      <a:r>
                        <a:rPr kumimoji="1" lang="en-US" altLang="ja-JP" sz="1000" dirty="0">
                          <a:latin typeface="ＭＳ ゴシック" panose="020B0609070205080204" pitchFamily="49" charset="-128"/>
                          <a:ea typeface="ＭＳ ゴシック" panose="020B0609070205080204" pitchFamily="49" charset="-128"/>
                        </a:rPr>
                        <a:t>11</a:t>
                      </a:r>
                      <a:r>
                        <a:rPr kumimoji="1" lang="ja-JP" altLang="en-US" sz="1000" dirty="0">
                          <a:latin typeface="ＭＳ ゴシック" panose="020B0609070205080204" pitchFamily="49" charset="-128"/>
                          <a:ea typeface="ＭＳ ゴシック" panose="020B0609070205080204" pitchFamily="49" charset="-128"/>
                        </a:rPr>
                        <a:t>位</a:t>
                      </a:r>
                    </a:p>
                  </a:txBody>
                  <a:tcPr anchor="ctr"/>
                </a:tc>
                <a:tc>
                  <a:txBody>
                    <a:bodyPr/>
                    <a:lstStyle/>
                    <a:p>
                      <a:r>
                        <a:rPr kumimoji="1" lang="ja-JP" altLang="en-US" sz="1000" dirty="0">
                          <a:latin typeface="ＭＳ ゴシック" panose="020B0609070205080204" pitchFamily="49" charset="-128"/>
                          <a:ea typeface="ＭＳ ゴシック" panose="020B0609070205080204" pitchFamily="49" charset="-128"/>
                        </a:rPr>
                        <a:t>東松島市</a:t>
                      </a:r>
                    </a:p>
                  </a:txBody>
                  <a:tcPr/>
                </a:tc>
                <a:extLst>
                  <a:ext uri="{0D108BD9-81ED-4DB2-BD59-A6C34878D82A}">
                    <a16:rowId xmlns:a16="http://schemas.microsoft.com/office/drawing/2014/main" val="2728519807"/>
                  </a:ext>
                </a:extLst>
              </a:tr>
              <a:tr h="242699">
                <a:tc>
                  <a:txBody>
                    <a:bodyPr/>
                    <a:lstStyle/>
                    <a:p>
                      <a:pPr algn="ctr"/>
                      <a:r>
                        <a:rPr kumimoji="1" lang="en-US" altLang="ja-JP" sz="1000" dirty="0">
                          <a:latin typeface="ＭＳ ゴシック" panose="020B0609070205080204" pitchFamily="49" charset="-128"/>
                          <a:ea typeface="ＭＳ ゴシック" panose="020B0609070205080204" pitchFamily="49" charset="-128"/>
                        </a:rPr>
                        <a:t>11</a:t>
                      </a:r>
                      <a:r>
                        <a:rPr kumimoji="1" lang="ja-JP" altLang="en-US" sz="1000" dirty="0">
                          <a:latin typeface="ＭＳ ゴシック" panose="020B0609070205080204" pitchFamily="49" charset="-128"/>
                          <a:ea typeface="ＭＳ ゴシック" panose="020B0609070205080204" pitchFamily="49" charset="-128"/>
                        </a:rPr>
                        <a:t>位</a:t>
                      </a:r>
                    </a:p>
                  </a:txBody>
                  <a:tcPr anchor="ctr"/>
                </a:tc>
                <a:tc>
                  <a:txBody>
                    <a:bodyPr/>
                    <a:lstStyle/>
                    <a:p>
                      <a:pPr algn="ctr"/>
                      <a:r>
                        <a:rPr kumimoji="1" lang="en-US" altLang="ja-JP" sz="1000" dirty="0">
                          <a:latin typeface="ＭＳ ゴシック" panose="020B0609070205080204" pitchFamily="49" charset="-128"/>
                          <a:ea typeface="ＭＳ ゴシック" panose="020B0609070205080204" pitchFamily="49" charset="-128"/>
                        </a:rPr>
                        <a:t>10</a:t>
                      </a:r>
                      <a:r>
                        <a:rPr kumimoji="1" lang="ja-JP" altLang="en-US" sz="1000" dirty="0">
                          <a:latin typeface="ＭＳ ゴシック" panose="020B0609070205080204" pitchFamily="49" charset="-128"/>
                          <a:ea typeface="ＭＳ ゴシック" panose="020B0609070205080204" pitchFamily="49" charset="-128"/>
                        </a:rPr>
                        <a:t>位</a:t>
                      </a:r>
                    </a:p>
                  </a:txBody>
                  <a:tcPr anchor="ctr"/>
                </a:tc>
                <a:tc>
                  <a:txBody>
                    <a:bodyPr/>
                    <a:lstStyle/>
                    <a:p>
                      <a:r>
                        <a:rPr kumimoji="1" lang="ja-JP" altLang="en-US" sz="1000" dirty="0">
                          <a:latin typeface="ＭＳ ゴシック" panose="020B0609070205080204" pitchFamily="49" charset="-128"/>
                          <a:ea typeface="ＭＳ ゴシック" panose="020B0609070205080204" pitchFamily="49" charset="-128"/>
                        </a:rPr>
                        <a:t>岩沼市</a:t>
                      </a:r>
                    </a:p>
                  </a:txBody>
                  <a:tcPr/>
                </a:tc>
                <a:extLst>
                  <a:ext uri="{0D108BD9-81ED-4DB2-BD59-A6C34878D82A}">
                    <a16:rowId xmlns:a16="http://schemas.microsoft.com/office/drawing/2014/main" val="2579653598"/>
                  </a:ext>
                </a:extLst>
              </a:tr>
              <a:tr h="242699">
                <a:tc>
                  <a:txBody>
                    <a:bodyPr/>
                    <a:lstStyle/>
                    <a:p>
                      <a:pPr algn="ctr"/>
                      <a:r>
                        <a:rPr kumimoji="1" lang="en-US" altLang="ja-JP" sz="1000" dirty="0">
                          <a:latin typeface="ＭＳ ゴシック" panose="020B0609070205080204" pitchFamily="49" charset="-128"/>
                          <a:ea typeface="ＭＳ ゴシック" panose="020B0609070205080204" pitchFamily="49" charset="-128"/>
                        </a:rPr>
                        <a:t>12</a:t>
                      </a:r>
                      <a:r>
                        <a:rPr kumimoji="1" lang="ja-JP" altLang="en-US" sz="1000" dirty="0">
                          <a:latin typeface="ＭＳ ゴシック" panose="020B0609070205080204" pitchFamily="49" charset="-128"/>
                          <a:ea typeface="ＭＳ ゴシック" panose="020B0609070205080204" pitchFamily="49" charset="-128"/>
                        </a:rPr>
                        <a:t>位</a:t>
                      </a:r>
                    </a:p>
                  </a:txBody>
                  <a:tcPr anchor="ctr"/>
                </a:tc>
                <a:tc>
                  <a:txBody>
                    <a:bodyPr/>
                    <a:lstStyle/>
                    <a:p>
                      <a:pPr algn="ctr"/>
                      <a:r>
                        <a:rPr kumimoji="1" lang="en-US" altLang="ja-JP" sz="1000" dirty="0">
                          <a:latin typeface="ＭＳ ゴシック" panose="020B0609070205080204" pitchFamily="49" charset="-128"/>
                          <a:ea typeface="ＭＳ ゴシック" panose="020B0609070205080204" pitchFamily="49" charset="-128"/>
                        </a:rPr>
                        <a:t>-</a:t>
                      </a:r>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000" dirty="0">
                          <a:latin typeface="ＭＳ ゴシック" panose="020B0609070205080204" pitchFamily="49" charset="-128"/>
                          <a:ea typeface="ＭＳ ゴシック" panose="020B0609070205080204" pitchFamily="49" charset="-128"/>
                        </a:rPr>
                        <a:t>柴田郡大河原町</a:t>
                      </a:r>
                    </a:p>
                  </a:txBody>
                  <a:tcPr/>
                </a:tc>
                <a:extLst>
                  <a:ext uri="{0D108BD9-81ED-4DB2-BD59-A6C34878D82A}">
                    <a16:rowId xmlns:a16="http://schemas.microsoft.com/office/drawing/2014/main" val="2951401866"/>
                  </a:ext>
                </a:extLst>
              </a:tr>
              <a:tr h="242699">
                <a:tc>
                  <a:txBody>
                    <a:bodyPr/>
                    <a:lstStyle/>
                    <a:p>
                      <a:pPr algn="ctr"/>
                      <a:r>
                        <a:rPr kumimoji="1" lang="en-US" altLang="ja-JP" sz="1000" dirty="0">
                          <a:latin typeface="ＭＳ ゴシック" panose="020B0609070205080204" pitchFamily="49" charset="-128"/>
                          <a:ea typeface="ＭＳ ゴシック" panose="020B0609070205080204" pitchFamily="49" charset="-128"/>
                        </a:rPr>
                        <a:t>13</a:t>
                      </a:r>
                      <a:r>
                        <a:rPr kumimoji="1" lang="ja-JP" altLang="en-US" sz="1000" dirty="0">
                          <a:latin typeface="ＭＳ ゴシック" panose="020B0609070205080204" pitchFamily="49" charset="-128"/>
                          <a:ea typeface="ＭＳ ゴシック" panose="020B0609070205080204" pitchFamily="49" charset="-128"/>
                        </a:rPr>
                        <a:t>位</a:t>
                      </a:r>
                    </a:p>
                  </a:txBody>
                  <a:tcPr anchor="ctr"/>
                </a:tc>
                <a:tc>
                  <a:txBody>
                    <a:bodyPr/>
                    <a:lstStyle/>
                    <a:p>
                      <a:pPr algn="ctr"/>
                      <a:r>
                        <a:rPr kumimoji="1" lang="en-US" altLang="ja-JP" sz="1000" dirty="0">
                          <a:latin typeface="ＭＳ ゴシック" panose="020B0609070205080204" pitchFamily="49" charset="-128"/>
                          <a:ea typeface="ＭＳ ゴシック" panose="020B0609070205080204" pitchFamily="49" charset="-128"/>
                        </a:rPr>
                        <a:t>-</a:t>
                      </a:r>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000" dirty="0">
                          <a:latin typeface="ＭＳ ゴシック" panose="020B0609070205080204" pitchFamily="49" charset="-128"/>
                          <a:ea typeface="ＭＳ ゴシック" panose="020B0609070205080204" pitchFamily="49" charset="-128"/>
                        </a:rPr>
                        <a:t>宮城郡松島町</a:t>
                      </a:r>
                    </a:p>
                  </a:txBody>
                  <a:tcPr/>
                </a:tc>
                <a:extLst>
                  <a:ext uri="{0D108BD9-81ED-4DB2-BD59-A6C34878D82A}">
                    <a16:rowId xmlns:a16="http://schemas.microsoft.com/office/drawing/2014/main" val="166580551"/>
                  </a:ext>
                </a:extLst>
              </a:tr>
              <a:tr h="242699">
                <a:tc>
                  <a:txBody>
                    <a:bodyPr/>
                    <a:lstStyle/>
                    <a:p>
                      <a:pPr algn="ctr"/>
                      <a:r>
                        <a:rPr kumimoji="1" lang="en-US" altLang="ja-JP" sz="1000" dirty="0">
                          <a:latin typeface="ＭＳ ゴシック" panose="020B0609070205080204" pitchFamily="49" charset="-128"/>
                          <a:ea typeface="ＭＳ ゴシック" panose="020B0609070205080204" pitchFamily="49" charset="-128"/>
                        </a:rPr>
                        <a:t>14</a:t>
                      </a:r>
                      <a:r>
                        <a:rPr kumimoji="1" lang="ja-JP" altLang="en-US" sz="1000" dirty="0">
                          <a:latin typeface="ＭＳ ゴシック" panose="020B0609070205080204" pitchFamily="49" charset="-128"/>
                          <a:ea typeface="ＭＳ ゴシック" panose="020B0609070205080204" pitchFamily="49" charset="-128"/>
                        </a:rPr>
                        <a:t>位</a:t>
                      </a:r>
                    </a:p>
                  </a:txBody>
                  <a:tcPr anchor="ctr"/>
                </a:tc>
                <a:tc>
                  <a:txBody>
                    <a:bodyPr/>
                    <a:lstStyle/>
                    <a:p>
                      <a:pPr algn="ctr"/>
                      <a:r>
                        <a:rPr kumimoji="1" lang="en-US" altLang="ja-JP" sz="1000" dirty="0">
                          <a:latin typeface="ＭＳ ゴシック" panose="020B0609070205080204" pitchFamily="49" charset="-128"/>
                          <a:ea typeface="ＭＳ ゴシック" panose="020B0609070205080204" pitchFamily="49" charset="-128"/>
                        </a:rPr>
                        <a:t>12</a:t>
                      </a:r>
                      <a:r>
                        <a:rPr kumimoji="1" lang="ja-JP" altLang="en-US" sz="1000" dirty="0">
                          <a:latin typeface="ＭＳ ゴシック" panose="020B0609070205080204" pitchFamily="49" charset="-128"/>
                          <a:ea typeface="ＭＳ ゴシック" panose="020B0609070205080204" pitchFamily="49" charset="-128"/>
                        </a:rPr>
                        <a:t>位</a:t>
                      </a:r>
                    </a:p>
                  </a:txBody>
                  <a:tcPr anchor="ctr"/>
                </a:tc>
                <a:tc>
                  <a:txBody>
                    <a:bodyPr/>
                    <a:lstStyle/>
                    <a:p>
                      <a:r>
                        <a:rPr kumimoji="1" lang="ja-JP" altLang="en-US" sz="1000" dirty="0">
                          <a:latin typeface="ＭＳ ゴシック" panose="020B0609070205080204" pitchFamily="49" charset="-128"/>
                          <a:ea typeface="ＭＳ ゴシック" panose="020B0609070205080204" pitchFamily="49" charset="-128"/>
                        </a:rPr>
                        <a:t>黒川郡大和町</a:t>
                      </a:r>
                    </a:p>
                  </a:txBody>
                  <a:tcPr/>
                </a:tc>
                <a:extLst>
                  <a:ext uri="{0D108BD9-81ED-4DB2-BD59-A6C34878D82A}">
                    <a16:rowId xmlns:a16="http://schemas.microsoft.com/office/drawing/2014/main" val="3251161644"/>
                  </a:ext>
                </a:extLst>
              </a:tr>
              <a:tr h="242699">
                <a:tc>
                  <a:txBody>
                    <a:bodyPr/>
                    <a:lstStyle/>
                    <a:p>
                      <a:pPr algn="ctr"/>
                      <a:r>
                        <a:rPr kumimoji="1" lang="en-US" altLang="ja-JP" sz="1000" dirty="0">
                          <a:latin typeface="ＭＳ ゴシック" panose="020B0609070205080204" pitchFamily="49" charset="-128"/>
                          <a:ea typeface="ＭＳ ゴシック" panose="020B0609070205080204" pitchFamily="49" charset="-128"/>
                        </a:rPr>
                        <a:t>15</a:t>
                      </a:r>
                      <a:r>
                        <a:rPr kumimoji="1" lang="ja-JP" altLang="en-US" sz="1000" dirty="0">
                          <a:latin typeface="ＭＳ ゴシック" panose="020B0609070205080204" pitchFamily="49" charset="-128"/>
                          <a:ea typeface="ＭＳ ゴシック" panose="020B0609070205080204" pitchFamily="49" charset="-128"/>
                        </a:rPr>
                        <a:t>位</a:t>
                      </a:r>
                    </a:p>
                  </a:txBody>
                  <a:tcPr anchor="ctr"/>
                </a:tc>
                <a:tc>
                  <a:txBody>
                    <a:bodyPr/>
                    <a:lstStyle/>
                    <a:p>
                      <a:pPr algn="ctr"/>
                      <a:r>
                        <a:rPr kumimoji="1" lang="en-US" altLang="ja-JP" sz="1000" dirty="0">
                          <a:latin typeface="ＭＳ ゴシック" panose="020B0609070205080204" pitchFamily="49" charset="-128"/>
                          <a:ea typeface="ＭＳ ゴシック" panose="020B0609070205080204" pitchFamily="49" charset="-128"/>
                        </a:rPr>
                        <a:t>-</a:t>
                      </a:r>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000" dirty="0">
                          <a:latin typeface="ＭＳ ゴシック" panose="020B0609070205080204" pitchFamily="49" charset="-128"/>
                          <a:ea typeface="ＭＳ ゴシック" panose="020B0609070205080204" pitchFamily="49" charset="-128"/>
                        </a:rPr>
                        <a:t>柴田郡柴田町</a:t>
                      </a:r>
                    </a:p>
                  </a:txBody>
                  <a:tcPr/>
                </a:tc>
                <a:extLst>
                  <a:ext uri="{0D108BD9-81ED-4DB2-BD59-A6C34878D82A}">
                    <a16:rowId xmlns:a16="http://schemas.microsoft.com/office/drawing/2014/main" val="3339021069"/>
                  </a:ext>
                </a:extLst>
              </a:tr>
              <a:tr h="242699">
                <a:tc>
                  <a:txBody>
                    <a:bodyPr/>
                    <a:lstStyle/>
                    <a:p>
                      <a:pPr algn="ctr"/>
                      <a:r>
                        <a:rPr kumimoji="1" lang="en-US" altLang="ja-JP" sz="1000" dirty="0">
                          <a:latin typeface="ＭＳ ゴシック" panose="020B0609070205080204" pitchFamily="49" charset="-128"/>
                          <a:ea typeface="ＭＳ ゴシック" panose="020B0609070205080204" pitchFamily="49" charset="-128"/>
                        </a:rPr>
                        <a:t>16</a:t>
                      </a:r>
                      <a:r>
                        <a:rPr kumimoji="1" lang="ja-JP" altLang="en-US" sz="1000" dirty="0">
                          <a:latin typeface="ＭＳ ゴシック" panose="020B0609070205080204" pitchFamily="49" charset="-128"/>
                          <a:ea typeface="ＭＳ ゴシック" panose="020B0609070205080204" pitchFamily="49" charset="-128"/>
                        </a:rPr>
                        <a:t>位</a:t>
                      </a:r>
                    </a:p>
                  </a:txBody>
                  <a:tcPr anchor="ctr"/>
                </a:tc>
                <a:tc>
                  <a:txBody>
                    <a:bodyPr/>
                    <a:lstStyle/>
                    <a:p>
                      <a:pPr algn="ctr"/>
                      <a:r>
                        <a:rPr kumimoji="1" lang="en-US" altLang="ja-JP" sz="1000" dirty="0">
                          <a:latin typeface="ＭＳ ゴシック" panose="020B0609070205080204" pitchFamily="49" charset="-128"/>
                          <a:ea typeface="ＭＳ ゴシック" panose="020B0609070205080204" pitchFamily="49" charset="-128"/>
                        </a:rPr>
                        <a:t>-</a:t>
                      </a:r>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000" dirty="0">
                          <a:latin typeface="ＭＳ ゴシック" panose="020B0609070205080204" pitchFamily="49" charset="-128"/>
                          <a:ea typeface="ＭＳ ゴシック" panose="020B0609070205080204" pitchFamily="49" charset="-128"/>
                        </a:rPr>
                        <a:t>塩竃市</a:t>
                      </a:r>
                    </a:p>
                  </a:txBody>
                  <a:tcPr/>
                </a:tc>
                <a:extLst>
                  <a:ext uri="{0D108BD9-81ED-4DB2-BD59-A6C34878D82A}">
                    <a16:rowId xmlns:a16="http://schemas.microsoft.com/office/drawing/2014/main" val="3846302980"/>
                  </a:ext>
                </a:extLst>
              </a:tr>
            </a:tbl>
          </a:graphicData>
        </a:graphic>
      </p:graphicFrame>
      <p:pic>
        <p:nvPicPr>
          <p:cNvPr id="10" name="図 9" descr="部屋 が含まれている画像&#10;&#10;自動的に生成された説明">
            <a:extLst>
              <a:ext uri="{FF2B5EF4-FFF2-40B4-BE49-F238E27FC236}">
                <a16:creationId xmlns:a16="http://schemas.microsoft.com/office/drawing/2014/main" id="{6952108C-47B0-1BF5-5304-D8EEB11B98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8478" y="8912180"/>
            <a:ext cx="670858" cy="670858"/>
          </a:xfrm>
          <a:prstGeom prst="rect">
            <a:avLst/>
          </a:prstGeom>
        </p:spPr>
      </p:pic>
    </p:spTree>
    <p:extLst>
      <p:ext uri="{BB962C8B-B14F-4D97-AF65-F5344CB8AC3E}">
        <p14:creationId xmlns:p14="http://schemas.microsoft.com/office/powerpoint/2010/main" val="100141128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1128</TotalTime>
  <Words>1418</Words>
  <Application>Microsoft Office PowerPoint</Application>
  <PresentationFormat>A4 210 x 297 mm</PresentationFormat>
  <Paragraphs>131</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HG丸ｺﾞｼｯｸM-PRO</vt:lpstr>
      <vt:lpstr>ＭＳ ゴシック</vt:lpstr>
      <vt:lpstr>ＭＳ 明朝</vt:lpstr>
      <vt:lpstr>游明朝</vt:lpstr>
      <vt:lpstr>Arial</vt:lpstr>
      <vt:lpstr>Calibri</vt:lpstr>
      <vt:lpstr>Calibri Light</vt:lpstr>
      <vt:lpstr>Century</vt:lpstr>
      <vt:lpstr>Segoe UI</vt:lpstr>
      <vt:lpstr>Office テーマ</vt:lpstr>
      <vt:lpstr>プラチナパートナーズ</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プラチナパートナーズ</dc:title>
  <dc:creator>有限会社 村建地所</dc:creator>
  <cp:lastModifiedBy>有限会社 村建地所</cp:lastModifiedBy>
  <cp:revision>76</cp:revision>
  <cp:lastPrinted>2023-06-06T05:24:36Z</cp:lastPrinted>
  <dcterms:created xsi:type="dcterms:W3CDTF">2023-04-19T01:35:44Z</dcterms:created>
  <dcterms:modified xsi:type="dcterms:W3CDTF">2023-08-09T02:27:15Z</dcterms:modified>
</cp:coreProperties>
</file>